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04" r:id="rId1"/>
  </p:sldMasterIdLst>
  <p:notesMasterIdLst>
    <p:notesMasterId r:id="rId38"/>
  </p:notesMasterIdLst>
  <p:sldIdLst>
    <p:sldId id="256" r:id="rId2"/>
    <p:sldId id="257" r:id="rId3"/>
    <p:sldId id="258" r:id="rId4"/>
    <p:sldId id="262" r:id="rId5"/>
    <p:sldId id="259" r:id="rId6"/>
    <p:sldId id="260" r:id="rId7"/>
    <p:sldId id="261" r:id="rId8"/>
    <p:sldId id="287" r:id="rId9"/>
    <p:sldId id="263" r:id="rId10"/>
    <p:sldId id="288" r:id="rId11"/>
    <p:sldId id="264" r:id="rId12"/>
    <p:sldId id="265" r:id="rId13"/>
    <p:sldId id="282" r:id="rId14"/>
    <p:sldId id="283" r:id="rId15"/>
    <p:sldId id="284" r:id="rId16"/>
    <p:sldId id="285" r:id="rId17"/>
    <p:sldId id="266" r:id="rId18"/>
    <p:sldId id="286" r:id="rId19"/>
    <p:sldId id="267" r:id="rId20"/>
    <p:sldId id="268" r:id="rId21"/>
    <p:sldId id="269" r:id="rId22"/>
    <p:sldId id="270" r:id="rId23"/>
    <p:sldId id="289" r:id="rId24"/>
    <p:sldId id="271" r:id="rId25"/>
    <p:sldId id="272" r:id="rId26"/>
    <p:sldId id="273" r:id="rId27"/>
    <p:sldId id="274" r:id="rId28"/>
    <p:sldId id="275" r:id="rId29"/>
    <p:sldId id="276" r:id="rId30"/>
    <p:sldId id="278" r:id="rId31"/>
    <p:sldId id="279" r:id="rId32"/>
    <p:sldId id="280" r:id="rId33"/>
    <p:sldId id="281" r:id="rId34"/>
    <p:sldId id="290" r:id="rId35"/>
    <p:sldId id="291" r:id="rId36"/>
    <p:sldId id="292"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6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84FAA0-8B7D-4758-B913-D15DD064D320}" type="datetimeFigureOut">
              <a:rPr lang="en-US" smtClean="0"/>
              <a:pPr/>
              <a:t>1/30/2012</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4FF1710-90CC-4481-84ED-79B3A543DED5}" type="slidenum">
              <a:rPr lang="en-CA" smtClean="0"/>
              <a:pPr/>
              <a:t>‹#›</a:t>
            </a:fld>
            <a:endParaRPr lang="en-CA"/>
          </a:p>
        </p:txBody>
      </p:sp>
    </p:spTree>
    <p:extLst>
      <p:ext uri="{BB962C8B-B14F-4D97-AF65-F5344CB8AC3E}">
        <p14:creationId xmlns:p14="http://schemas.microsoft.com/office/powerpoint/2010/main" val="3984867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84FF1710-90CC-4481-84ED-79B3A543DED5}" type="slidenum">
              <a:rPr lang="en-CA" smtClean="0"/>
              <a:pPr/>
              <a:t>9</a:t>
            </a:fld>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75749E4-C860-41B0-9BBF-AC7557BCACAE}" type="datetimeFigureOut">
              <a:rPr lang="en-US" smtClean="0"/>
              <a:pPr/>
              <a:t>1/30/2012</a:t>
            </a:fld>
            <a:endParaRPr lang="en-CA"/>
          </a:p>
        </p:txBody>
      </p:sp>
      <p:sp>
        <p:nvSpPr>
          <p:cNvPr id="19" name="Footer Placeholder 18"/>
          <p:cNvSpPr>
            <a:spLocks noGrp="1"/>
          </p:cNvSpPr>
          <p:nvPr>
            <p:ph type="ftr" sz="quarter" idx="11"/>
          </p:nvPr>
        </p:nvSpPr>
        <p:spPr/>
        <p:txBody>
          <a:bodyPr/>
          <a:lstStyle/>
          <a:p>
            <a:endParaRPr lang="en-CA"/>
          </a:p>
        </p:txBody>
      </p:sp>
      <p:sp>
        <p:nvSpPr>
          <p:cNvPr id="27" name="Slide Number Placeholder 26"/>
          <p:cNvSpPr>
            <a:spLocks noGrp="1"/>
          </p:cNvSpPr>
          <p:nvPr>
            <p:ph type="sldNum" sz="quarter" idx="12"/>
          </p:nvPr>
        </p:nvSpPr>
        <p:spPr/>
        <p:txBody>
          <a:bodyPr/>
          <a:lstStyle/>
          <a:p>
            <a:fld id="{FBCAE5B4-0CBE-4272-A0DE-BD6E78B1F0A6}" type="slidenum">
              <a:rPr lang="en-CA" smtClean="0"/>
              <a:pPr/>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5749E4-C860-41B0-9BBF-AC7557BCACAE}" type="datetimeFigureOut">
              <a:rPr lang="en-US" smtClean="0"/>
              <a:pPr/>
              <a:t>1/30/2012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BCAE5B4-0CBE-4272-A0DE-BD6E78B1F0A6}"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5749E4-C860-41B0-9BBF-AC7557BCACAE}" type="datetimeFigureOut">
              <a:rPr lang="en-US" smtClean="0"/>
              <a:pPr/>
              <a:t>1/30/2012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BCAE5B4-0CBE-4272-A0DE-BD6E78B1F0A6}"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5749E4-C860-41B0-9BBF-AC7557BCACAE}" type="datetimeFigureOut">
              <a:rPr lang="en-US" smtClean="0"/>
              <a:pPr/>
              <a:t>1/30/2012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BCAE5B4-0CBE-4272-A0DE-BD6E78B1F0A6}" type="slidenum">
              <a:rPr lang="en-CA" smtClean="0"/>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75749E4-C860-41B0-9BBF-AC7557BCACAE}" type="datetimeFigureOut">
              <a:rPr lang="en-US" smtClean="0"/>
              <a:pPr/>
              <a:t>1/30/2012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BCAE5B4-0CBE-4272-A0DE-BD6E78B1F0A6}" type="slidenum">
              <a:rPr lang="en-CA" smtClean="0"/>
              <a:pPr/>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5749E4-C860-41B0-9BBF-AC7557BCACAE}" type="datetimeFigureOut">
              <a:rPr lang="en-US" smtClean="0"/>
              <a:pPr/>
              <a:t>1/30/2012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BCAE5B4-0CBE-4272-A0DE-BD6E78B1F0A6}" type="slidenum">
              <a:rPr lang="en-CA" smtClean="0"/>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75749E4-C860-41B0-9BBF-AC7557BCACAE}" type="datetimeFigureOut">
              <a:rPr lang="en-US" smtClean="0"/>
              <a:pPr/>
              <a:t>1/30/2012</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FBCAE5B4-0CBE-4272-A0DE-BD6E78B1F0A6}" type="slidenum">
              <a:rPr lang="en-CA" smtClean="0"/>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5749E4-C860-41B0-9BBF-AC7557BCACAE}" type="datetimeFigureOut">
              <a:rPr lang="en-US" smtClean="0"/>
              <a:pPr/>
              <a:t>1/30/2012</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FBCAE5B4-0CBE-4272-A0DE-BD6E78B1F0A6}"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5749E4-C860-41B0-9BBF-AC7557BCACAE}" type="datetimeFigureOut">
              <a:rPr lang="en-US" smtClean="0"/>
              <a:pPr/>
              <a:t>1/30/2012</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FBCAE5B4-0CBE-4272-A0DE-BD6E78B1F0A6}"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5749E4-C860-41B0-9BBF-AC7557BCACAE}" type="datetimeFigureOut">
              <a:rPr lang="en-US" smtClean="0"/>
              <a:pPr/>
              <a:t>1/30/2012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BCAE5B4-0CBE-4272-A0DE-BD6E78B1F0A6}" type="slidenum">
              <a:rPr lang="en-CA" smtClean="0"/>
              <a:pPr/>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5749E4-C860-41B0-9BBF-AC7557BCACAE}" type="datetimeFigureOut">
              <a:rPr lang="en-US" smtClean="0"/>
              <a:pPr/>
              <a:t>1/30/2012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a:xfrm>
            <a:off x="8077200" y="6356350"/>
            <a:ext cx="609600" cy="365125"/>
          </a:xfrm>
        </p:spPr>
        <p:txBody>
          <a:bodyPr/>
          <a:lstStyle/>
          <a:p>
            <a:fld id="{FBCAE5B4-0CBE-4272-A0DE-BD6E78B1F0A6}" type="slidenum">
              <a:rPr lang="en-CA" smtClean="0"/>
              <a:pPr/>
              <a:t>‹#›</a:t>
            </a:fld>
            <a:endParaRPr lang="en-CA"/>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5749E4-C860-41B0-9BBF-AC7557BCACAE}" type="datetimeFigureOut">
              <a:rPr lang="en-US" smtClean="0"/>
              <a:pPr/>
              <a:t>1/30/2012</a:t>
            </a:fld>
            <a:endParaRPr lang="en-CA"/>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CA"/>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BCAE5B4-0CBE-4272-A0DE-BD6E78B1F0A6}" type="slidenum">
              <a:rPr lang="en-CA" smtClean="0"/>
              <a:pPr/>
              <a:t>‹#›</a:t>
            </a:fld>
            <a:endParaRPr lang="en-CA"/>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err="1" smtClean="0"/>
              <a:t>eResources</a:t>
            </a:r>
            <a:endParaRPr lang="en-CA" dirty="0"/>
          </a:p>
        </p:txBody>
      </p:sp>
      <p:sp>
        <p:nvSpPr>
          <p:cNvPr id="3" name="Subtitle 2"/>
          <p:cNvSpPr>
            <a:spLocks noGrp="1"/>
          </p:cNvSpPr>
          <p:nvPr>
            <p:ph type="subTitle" idx="1"/>
          </p:nvPr>
        </p:nvSpPr>
        <p:spPr/>
        <p:txBody>
          <a:bodyPr/>
          <a:lstStyle/>
          <a:p>
            <a:r>
              <a:rPr lang="en-CA" dirty="0" smtClean="0"/>
              <a:t>Bruce County Public Library</a:t>
            </a:r>
            <a:endParaRPr lang="en-CA" dirty="0"/>
          </a:p>
        </p:txBody>
      </p:sp>
      <p:pic>
        <p:nvPicPr>
          <p:cNvPr id="4" name="Picture 3" descr="logo.png"/>
          <p:cNvPicPr>
            <a:picLocks noChangeAspect="1"/>
          </p:cNvPicPr>
          <p:nvPr/>
        </p:nvPicPr>
        <p:blipFill>
          <a:blip r:embed="rId2"/>
          <a:stretch>
            <a:fillRect/>
          </a:stretch>
        </p:blipFill>
        <p:spPr>
          <a:xfrm>
            <a:off x="2500298" y="5572140"/>
            <a:ext cx="3829050" cy="71437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Gale Database</a:t>
            </a:r>
            <a:endParaRPr lang="en-CA" dirty="0"/>
          </a:p>
        </p:txBody>
      </p:sp>
      <p:sp>
        <p:nvSpPr>
          <p:cNvPr id="4" name="TextBox 3"/>
          <p:cNvSpPr txBox="1"/>
          <p:nvPr/>
        </p:nvSpPr>
        <p:spPr>
          <a:xfrm>
            <a:off x="428596" y="2000240"/>
            <a:ext cx="7858180" cy="2000548"/>
          </a:xfrm>
          <a:prstGeom prst="rect">
            <a:avLst/>
          </a:prstGeom>
          <a:noFill/>
        </p:spPr>
        <p:txBody>
          <a:bodyPr wrap="square" rtlCol="0">
            <a:spAutoFit/>
          </a:bodyPr>
          <a:lstStyle/>
          <a:p>
            <a:pPr lvl="1">
              <a:buNone/>
            </a:pPr>
            <a:r>
              <a:rPr lang="en-US" b="1" dirty="0" err="1" smtClean="0">
                <a:latin typeface="+mj-lt"/>
              </a:rPr>
              <a:t>PebbleGo</a:t>
            </a:r>
            <a:r>
              <a:rPr lang="en-US" b="1" dirty="0" smtClean="0">
                <a:latin typeface="+mj-lt"/>
              </a:rPr>
              <a:t> – </a:t>
            </a:r>
          </a:p>
          <a:p>
            <a:pPr lvl="1">
              <a:buNone/>
            </a:pPr>
            <a:r>
              <a:rPr lang="en-US" b="1" dirty="0" smtClean="0">
                <a:latin typeface="+mj-lt"/>
              </a:rPr>
              <a:t>the Emergent Reader ResearchSolution</a:t>
            </a:r>
          </a:p>
          <a:p>
            <a:pPr lvl="1">
              <a:buNone/>
            </a:pPr>
            <a:r>
              <a:rPr lang="en-CA" sz="1400" dirty="0" err="1" smtClean="0">
                <a:latin typeface="+mj-lt"/>
              </a:rPr>
              <a:t>PebbleGo</a:t>
            </a:r>
            <a:r>
              <a:rPr lang="en-CA" sz="1400" dirty="0" smtClean="0">
                <a:latin typeface="+mj-lt"/>
              </a:rPr>
              <a:t> has multiple databases which each feature informative text and easy navigation specifically designed beginning researchers. The databases are enriched with spoken-word audio, text highlighting and audio and video clips. </a:t>
            </a:r>
            <a:r>
              <a:rPr lang="en-CA" sz="1400" dirty="0" err="1" smtClean="0">
                <a:latin typeface="+mj-lt"/>
              </a:rPr>
              <a:t>PebbleGo</a:t>
            </a:r>
            <a:r>
              <a:rPr lang="en-CA" sz="1400" dirty="0" smtClean="0">
                <a:latin typeface="+mj-lt"/>
              </a:rPr>
              <a:t> builds a foundation of research skills for every learner from a young age. It is a fun and colourful way to learn and read about all of your favourite topics!</a:t>
            </a:r>
          </a:p>
          <a:p>
            <a:endParaRPr lang="en-CA" dirty="0">
              <a:latin typeface="+mj-lt"/>
            </a:endParaRPr>
          </a:p>
        </p:txBody>
      </p:sp>
      <p:pic>
        <p:nvPicPr>
          <p:cNvPr id="5" name="Picture 4" descr="pebbleGo-animals-demo.png"/>
          <p:cNvPicPr>
            <a:picLocks noChangeAspect="1"/>
          </p:cNvPicPr>
          <p:nvPr/>
        </p:nvPicPr>
        <p:blipFill>
          <a:blip r:embed="rId2"/>
          <a:stretch>
            <a:fillRect/>
          </a:stretch>
        </p:blipFill>
        <p:spPr>
          <a:xfrm>
            <a:off x="1285852" y="3967139"/>
            <a:ext cx="3000396" cy="2605133"/>
          </a:xfrm>
          <a:prstGeom prst="rect">
            <a:avLst/>
          </a:prstGeom>
        </p:spPr>
      </p:pic>
      <p:pic>
        <p:nvPicPr>
          <p:cNvPr id="6" name="Picture 5" descr="pebbleGo-earthScience-demo.png"/>
          <p:cNvPicPr>
            <a:picLocks noChangeAspect="1"/>
          </p:cNvPicPr>
          <p:nvPr/>
        </p:nvPicPr>
        <p:blipFill>
          <a:blip r:embed="rId3"/>
          <a:stretch>
            <a:fillRect/>
          </a:stretch>
        </p:blipFill>
        <p:spPr>
          <a:xfrm>
            <a:off x="4714876" y="3967138"/>
            <a:ext cx="3000396" cy="260513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Career Cruising</a:t>
            </a:r>
            <a:endParaRPr lang="en-CA" dirty="0"/>
          </a:p>
        </p:txBody>
      </p:sp>
      <p:sp>
        <p:nvSpPr>
          <p:cNvPr id="4" name="TextBox 3"/>
          <p:cNvSpPr txBox="1"/>
          <p:nvPr/>
        </p:nvSpPr>
        <p:spPr>
          <a:xfrm>
            <a:off x="642910" y="2071678"/>
            <a:ext cx="4071966" cy="3816429"/>
          </a:xfrm>
          <a:prstGeom prst="rect">
            <a:avLst/>
          </a:prstGeom>
          <a:noFill/>
        </p:spPr>
        <p:txBody>
          <a:bodyPr wrap="square" rtlCol="0">
            <a:spAutoFit/>
          </a:bodyPr>
          <a:lstStyle/>
          <a:p>
            <a:r>
              <a:rPr lang="en-US" sz="1400" dirty="0" smtClean="0">
                <a:latin typeface="Calibri" pitchFamily="34" charset="0"/>
                <a:cs typeface="Calibri" pitchFamily="34" charset="0"/>
              </a:rPr>
              <a:t>If you are looking for a career, trying to decide what education path to take, or thinking about changing your career, this is a valuable resource. It has information on different careers and education options, and offers assessments and access to job postings. You can also create a portfolio and save all of your profile information.</a:t>
            </a:r>
            <a:endParaRPr lang="en-CA" sz="1400" dirty="0" smtClean="0">
              <a:latin typeface="Calibri" pitchFamily="34" charset="0"/>
              <a:cs typeface="Calibri" pitchFamily="34" charset="0"/>
            </a:endParaRPr>
          </a:p>
          <a:p>
            <a:endParaRPr lang="en-CA" sz="1400" dirty="0" smtClean="0">
              <a:latin typeface="Calibri" pitchFamily="34" charset="0"/>
              <a:cs typeface="Calibri" pitchFamily="34" charset="0"/>
            </a:endParaRPr>
          </a:p>
          <a:p>
            <a:r>
              <a:rPr lang="en-US" sz="1400" dirty="0" smtClean="0">
                <a:latin typeface="Calibri" pitchFamily="34" charset="0"/>
                <a:cs typeface="Calibri" pitchFamily="34" charset="0"/>
              </a:rPr>
              <a:t>The resources available here are vast. For job seekers, it holds information on how to search for jobs, how to write a cover letter and resume, and provides a guide for interviews including video resources. </a:t>
            </a:r>
          </a:p>
          <a:p>
            <a:endParaRPr lang="en-CA" sz="1400" dirty="0" smtClean="0">
              <a:latin typeface="Calibri" pitchFamily="34" charset="0"/>
              <a:cs typeface="Calibri" pitchFamily="34" charset="0"/>
            </a:endParaRPr>
          </a:p>
          <a:p>
            <a:r>
              <a:rPr lang="en-US" sz="1400" dirty="0" smtClean="0">
                <a:latin typeface="Calibri" pitchFamily="34" charset="0"/>
                <a:cs typeface="Calibri" pitchFamily="34" charset="0"/>
              </a:rPr>
              <a:t>In terms of education, it contains databases of programs across North America covering each subject area.</a:t>
            </a:r>
            <a:endParaRPr lang="en-CA" sz="1400" dirty="0" smtClean="0">
              <a:latin typeface="Calibri" pitchFamily="34" charset="0"/>
              <a:cs typeface="Calibri" pitchFamily="34" charset="0"/>
            </a:endParaRPr>
          </a:p>
          <a:p>
            <a:endParaRPr lang="en-CA" dirty="0"/>
          </a:p>
        </p:txBody>
      </p:sp>
      <p:pic>
        <p:nvPicPr>
          <p:cNvPr id="5" name="Picture 4" descr="CareerCruising.jpg"/>
          <p:cNvPicPr>
            <a:picLocks noChangeAspect="1"/>
          </p:cNvPicPr>
          <p:nvPr/>
        </p:nvPicPr>
        <p:blipFill>
          <a:blip r:embed="rId2"/>
          <a:stretch>
            <a:fillRect/>
          </a:stretch>
        </p:blipFill>
        <p:spPr>
          <a:xfrm>
            <a:off x="4786314" y="214290"/>
            <a:ext cx="3357586" cy="3107092"/>
          </a:xfrm>
          <a:prstGeom prst="rect">
            <a:avLst/>
          </a:prstGeom>
        </p:spPr>
      </p:pic>
      <p:pic>
        <p:nvPicPr>
          <p:cNvPr id="6" name="Picture 5" descr="CareerCruising2.jpg"/>
          <p:cNvPicPr>
            <a:picLocks noChangeAspect="1"/>
          </p:cNvPicPr>
          <p:nvPr/>
        </p:nvPicPr>
        <p:blipFill>
          <a:blip r:embed="rId3"/>
          <a:stretch>
            <a:fillRect/>
          </a:stretch>
        </p:blipFill>
        <p:spPr>
          <a:xfrm>
            <a:off x="6011646" y="3429000"/>
            <a:ext cx="2996975" cy="1622074"/>
          </a:xfrm>
          <a:prstGeom prst="rect">
            <a:avLst/>
          </a:prstGeom>
        </p:spPr>
      </p:pic>
      <p:pic>
        <p:nvPicPr>
          <p:cNvPr id="7" name="Picture 6" descr="CareerCruising3.jpg"/>
          <p:cNvPicPr>
            <a:picLocks noChangeAspect="1"/>
          </p:cNvPicPr>
          <p:nvPr/>
        </p:nvPicPr>
        <p:blipFill>
          <a:blip r:embed="rId4"/>
          <a:stretch>
            <a:fillRect/>
          </a:stretch>
        </p:blipFill>
        <p:spPr>
          <a:xfrm>
            <a:off x="4786314" y="5029640"/>
            <a:ext cx="2928958" cy="1604836"/>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Ancestry.com</a:t>
            </a:r>
            <a:endParaRPr lang="en-CA" dirty="0"/>
          </a:p>
        </p:txBody>
      </p:sp>
      <p:sp>
        <p:nvSpPr>
          <p:cNvPr id="4" name="TextBox 3"/>
          <p:cNvSpPr txBox="1"/>
          <p:nvPr/>
        </p:nvSpPr>
        <p:spPr>
          <a:xfrm>
            <a:off x="2714612" y="1928802"/>
            <a:ext cx="6072230" cy="3786214"/>
          </a:xfrm>
          <a:prstGeom prst="rect">
            <a:avLst/>
          </a:prstGeom>
          <a:noFill/>
        </p:spPr>
        <p:txBody>
          <a:bodyPr wrap="square" rtlCol="0">
            <a:spAutoFit/>
          </a:bodyPr>
          <a:lstStyle/>
          <a:p>
            <a:r>
              <a:rPr lang="en-US" sz="1400" dirty="0" smtClean="0">
                <a:latin typeface="+mj-lt"/>
              </a:rPr>
              <a:t>If you are interested in tracing your family genealogy, this is the resource for you! At Ancestry.com you can search by name, approximate date of birth, location, marriage, death, military service, and more. </a:t>
            </a:r>
            <a:br>
              <a:rPr lang="en-US" sz="1400" dirty="0" smtClean="0">
                <a:latin typeface="+mj-lt"/>
              </a:rPr>
            </a:br>
            <a:endParaRPr lang="en-US" sz="1400" dirty="0" smtClean="0">
              <a:latin typeface="+mj-lt"/>
            </a:endParaRPr>
          </a:p>
          <a:p>
            <a:r>
              <a:rPr lang="en-US" sz="1400" dirty="0" smtClean="0">
                <a:latin typeface="+mj-lt"/>
              </a:rPr>
              <a:t>You can search through census, immigration, baptism, death and marriage records. </a:t>
            </a:r>
            <a:br>
              <a:rPr lang="en-US" sz="1400" dirty="0" smtClean="0">
                <a:latin typeface="+mj-lt"/>
              </a:rPr>
            </a:br>
            <a:endParaRPr lang="en-US" sz="1400" dirty="0" smtClean="0">
              <a:latin typeface="+mj-lt"/>
            </a:endParaRPr>
          </a:p>
          <a:p>
            <a:r>
              <a:rPr lang="en-US" sz="1400" dirty="0" smtClean="0">
                <a:latin typeface="+mj-lt"/>
              </a:rPr>
              <a:t>You can also browse by location, including USA, UK and Ireland, Europe, Canada, Australia and New Zealand.</a:t>
            </a:r>
            <a:br>
              <a:rPr lang="en-US" sz="1400" dirty="0" smtClean="0">
                <a:latin typeface="+mj-lt"/>
              </a:rPr>
            </a:br>
            <a:endParaRPr lang="en-CA" sz="1400" dirty="0" smtClean="0">
              <a:latin typeface="+mj-lt"/>
            </a:endParaRPr>
          </a:p>
          <a:p>
            <a:r>
              <a:rPr lang="en-US" sz="1400" dirty="0" smtClean="0">
                <a:latin typeface="+mj-lt"/>
              </a:rPr>
              <a:t>Ancestery.com also offers charts and forms such as the ancestral chart, research calendar, correspondence record, family group sheet, and census forms. These can be a great tool for organizing your family history.</a:t>
            </a:r>
            <a:br>
              <a:rPr lang="en-US" sz="1400" dirty="0" smtClean="0">
                <a:latin typeface="+mj-lt"/>
              </a:rPr>
            </a:br>
            <a:endParaRPr lang="en-US" sz="1400" dirty="0" smtClean="0">
              <a:latin typeface="+mj-lt"/>
            </a:endParaRPr>
          </a:p>
          <a:p>
            <a:r>
              <a:rPr lang="en-US" sz="1400" dirty="0" smtClean="0">
                <a:latin typeface="+mj-lt"/>
              </a:rPr>
              <a:t>Ancestry.com can </a:t>
            </a:r>
            <a:r>
              <a:rPr lang="en-US" sz="1400" b="1" dirty="0" smtClean="0">
                <a:latin typeface="+mj-lt"/>
              </a:rPr>
              <a:t>only </a:t>
            </a:r>
            <a:r>
              <a:rPr lang="en-US" sz="1400" dirty="0" smtClean="0">
                <a:latin typeface="+mj-lt"/>
              </a:rPr>
              <a:t>be accessed through a library computer, so you must come to the library to enjoy this tool!</a:t>
            </a:r>
            <a:endParaRPr lang="en-CA" sz="1400" dirty="0" smtClean="0">
              <a:latin typeface="+mj-lt"/>
            </a:endParaRPr>
          </a:p>
          <a:p>
            <a:endParaRPr lang="en-CA" sz="1400" dirty="0">
              <a:latin typeface="+mj-lt"/>
            </a:endParaRPr>
          </a:p>
        </p:txBody>
      </p:sp>
      <p:pic>
        <p:nvPicPr>
          <p:cNvPr id="5" name="Picture 4" descr="ale_image.jpg"/>
          <p:cNvPicPr>
            <a:picLocks noChangeAspect="1"/>
          </p:cNvPicPr>
          <p:nvPr/>
        </p:nvPicPr>
        <p:blipFill>
          <a:blip r:embed="rId2"/>
          <a:stretch>
            <a:fillRect/>
          </a:stretch>
        </p:blipFill>
        <p:spPr>
          <a:xfrm>
            <a:off x="714348" y="2071678"/>
            <a:ext cx="1762125" cy="260985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Ancestry.com</a:t>
            </a:r>
            <a:endParaRPr lang="en-CA" dirty="0"/>
          </a:p>
        </p:txBody>
      </p:sp>
      <p:sp>
        <p:nvSpPr>
          <p:cNvPr id="5" name="TextBox 4"/>
          <p:cNvSpPr txBox="1"/>
          <p:nvPr/>
        </p:nvSpPr>
        <p:spPr>
          <a:xfrm>
            <a:off x="285720" y="1857364"/>
            <a:ext cx="3786214" cy="1169551"/>
          </a:xfrm>
          <a:prstGeom prst="rect">
            <a:avLst/>
          </a:prstGeom>
          <a:noFill/>
        </p:spPr>
        <p:txBody>
          <a:bodyPr wrap="square" rtlCol="0">
            <a:spAutoFit/>
          </a:bodyPr>
          <a:lstStyle/>
          <a:p>
            <a:r>
              <a:rPr lang="en-CA" sz="1400" dirty="0" smtClean="0">
                <a:latin typeface="+mj-lt"/>
              </a:rPr>
              <a:t>When you first arrive at Ancestry.com you are brought to a search screen where you can search by name, place your ancestor may have lived, and estimated year of birth. From this page you can also browse census collections.</a:t>
            </a:r>
          </a:p>
        </p:txBody>
      </p:sp>
      <p:sp>
        <p:nvSpPr>
          <p:cNvPr id="7" name="TextBox 6"/>
          <p:cNvSpPr txBox="1"/>
          <p:nvPr/>
        </p:nvSpPr>
        <p:spPr>
          <a:xfrm>
            <a:off x="3857620" y="4429132"/>
            <a:ext cx="4929222" cy="1815882"/>
          </a:xfrm>
          <a:prstGeom prst="rect">
            <a:avLst/>
          </a:prstGeom>
          <a:noFill/>
        </p:spPr>
        <p:txBody>
          <a:bodyPr wrap="square" rtlCol="0">
            <a:spAutoFit/>
          </a:bodyPr>
          <a:lstStyle/>
          <a:p>
            <a:r>
              <a:rPr lang="en-CA" sz="1400" dirty="0" smtClean="0">
                <a:latin typeface="+mj-lt"/>
              </a:rPr>
              <a:t>You can also perform a more specialized search by using the search link at the top of the page. Here there is a drop down list of specific documents you can search, or you can just click on the </a:t>
            </a:r>
            <a:r>
              <a:rPr lang="en-CA" sz="1400" b="1" dirty="0" smtClean="0">
                <a:latin typeface="+mj-lt"/>
              </a:rPr>
              <a:t>search</a:t>
            </a:r>
            <a:r>
              <a:rPr lang="en-CA" sz="1400" dirty="0" smtClean="0">
                <a:latin typeface="+mj-lt"/>
              </a:rPr>
              <a:t> button to offer a more general search. Once you click on the </a:t>
            </a:r>
            <a:r>
              <a:rPr lang="en-CA" sz="1400" b="1" dirty="0" smtClean="0">
                <a:latin typeface="+mj-lt"/>
              </a:rPr>
              <a:t>search</a:t>
            </a:r>
            <a:r>
              <a:rPr lang="en-CA" sz="1400" dirty="0" smtClean="0">
                <a:latin typeface="+mj-lt"/>
              </a:rPr>
              <a:t> button it will bring up a map and offer the option of searching by location. Though the default is the USA, you can select  UK &amp; Ireland, Europe, Canada and Australia &amp; NZ along the top tabs.</a:t>
            </a:r>
            <a:endParaRPr lang="en-CA" sz="1400" b="1" dirty="0">
              <a:latin typeface="+mj-lt"/>
            </a:endParaRPr>
          </a:p>
        </p:txBody>
      </p:sp>
      <p:pic>
        <p:nvPicPr>
          <p:cNvPr id="9" name="Picture 8" descr="Ancestry1.jpg"/>
          <p:cNvPicPr>
            <a:picLocks noChangeAspect="1"/>
          </p:cNvPicPr>
          <p:nvPr/>
        </p:nvPicPr>
        <p:blipFill>
          <a:blip r:embed="rId2"/>
          <a:stretch>
            <a:fillRect/>
          </a:stretch>
        </p:blipFill>
        <p:spPr>
          <a:xfrm>
            <a:off x="500034" y="3132034"/>
            <a:ext cx="3286148" cy="3372123"/>
          </a:xfrm>
          <a:prstGeom prst="rect">
            <a:avLst/>
          </a:prstGeom>
        </p:spPr>
      </p:pic>
      <p:pic>
        <p:nvPicPr>
          <p:cNvPr id="10" name="Picture 9" descr="Ancestry.jpg"/>
          <p:cNvPicPr>
            <a:picLocks noChangeAspect="1"/>
          </p:cNvPicPr>
          <p:nvPr/>
        </p:nvPicPr>
        <p:blipFill>
          <a:blip r:embed="rId3"/>
          <a:stretch>
            <a:fillRect/>
          </a:stretch>
        </p:blipFill>
        <p:spPr>
          <a:xfrm>
            <a:off x="4572000" y="214290"/>
            <a:ext cx="3842671" cy="3857652"/>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Ancestry.com</a:t>
            </a:r>
            <a:endParaRPr lang="en-CA" dirty="0"/>
          </a:p>
        </p:txBody>
      </p:sp>
      <p:pic>
        <p:nvPicPr>
          <p:cNvPr id="4" name="Content Placeholder 3" descr="Ancestry2.jpg"/>
          <p:cNvPicPr>
            <a:picLocks noGrp="1" noChangeAspect="1"/>
          </p:cNvPicPr>
          <p:nvPr>
            <p:ph idx="1"/>
          </p:nvPr>
        </p:nvPicPr>
        <p:blipFill>
          <a:blip r:embed="rId2"/>
          <a:stretch>
            <a:fillRect/>
          </a:stretch>
        </p:blipFill>
        <p:spPr>
          <a:xfrm>
            <a:off x="428596" y="1857364"/>
            <a:ext cx="4255902" cy="2714644"/>
          </a:xfrm>
        </p:spPr>
      </p:pic>
      <p:sp>
        <p:nvSpPr>
          <p:cNvPr id="5" name="TextBox 4"/>
          <p:cNvSpPr txBox="1"/>
          <p:nvPr/>
        </p:nvSpPr>
        <p:spPr>
          <a:xfrm>
            <a:off x="4857752" y="1785926"/>
            <a:ext cx="3929090" cy="1384995"/>
          </a:xfrm>
          <a:prstGeom prst="rect">
            <a:avLst/>
          </a:prstGeom>
          <a:noFill/>
        </p:spPr>
        <p:txBody>
          <a:bodyPr wrap="square" rtlCol="0">
            <a:spAutoFit/>
          </a:bodyPr>
          <a:lstStyle/>
          <a:p>
            <a:r>
              <a:rPr lang="en-CA" sz="1400" dirty="0" smtClean="0">
                <a:latin typeface="+mj-lt"/>
              </a:rPr>
              <a:t>When you are searching, add as much information as possible. You are able to add life events (such as birth, death, marriage, military, etc.) and family members in order to narrow your search. This is important, as a more general name search can generate thousands of records.</a:t>
            </a:r>
            <a:endParaRPr lang="en-CA" sz="1400" dirty="0">
              <a:latin typeface="+mj-lt"/>
            </a:endParaRPr>
          </a:p>
        </p:txBody>
      </p:sp>
      <p:pic>
        <p:nvPicPr>
          <p:cNvPr id="6" name="Picture 5" descr="Ancestry3.jpg"/>
          <p:cNvPicPr>
            <a:picLocks noChangeAspect="1"/>
          </p:cNvPicPr>
          <p:nvPr/>
        </p:nvPicPr>
        <p:blipFill>
          <a:blip r:embed="rId3"/>
          <a:stretch>
            <a:fillRect/>
          </a:stretch>
        </p:blipFill>
        <p:spPr>
          <a:xfrm>
            <a:off x="5072066" y="3429000"/>
            <a:ext cx="3701010" cy="3262096"/>
          </a:xfrm>
          <a:prstGeom prst="rect">
            <a:avLst/>
          </a:prstGeom>
        </p:spPr>
      </p:pic>
      <p:sp>
        <p:nvSpPr>
          <p:cNvPr id="7" name="TextBox 6"/>
          <p:cNvSpPr txBox="1"/>
          <p:nvPr/>
        </p:nvSpPr>
        <p:spPr>
          <a:xfrm>
            <a:off x="285720" y="4786322"/>
            <a:ext cx="4786346" cy="1815882"/>
          </a:xfrm>
          <a:prstGeom prst="rect">
            <a:avLst/>
          </a:prstGeom>
          <a:noFill/>
        </p:spPr>
        <p:txBody>
          <a:bodyPr wrap="square" rtlCol="0">
            <a:spAutoFit/>
          </a:bodyPr>
          <a:lstStyle/>
          <a:p>
            <a:r>
              <a:rPr lang="en-CA" sz="1400" dirty="0" smtClean="0">
                <a:latin typeface="+mj-lt"/>
              </a:rPr>
              <a:t>Once you hit the </a:t>
            </a:r>
            <a:r>
              <a:rPr lang="en-CA" sz="1400" b="1" dirty="0" smtClean="0">
                <a:latin typeface="+mj-lt"/>
              </a:rPr>
              <a:t>search</a:t>
            </a:r>
            <a:r>
              <a:rPr lang="en-CA" sz="1400" dirty="0" smtClean="0">
                <a:latin typeface="+mj-lt"/>
              </a:rPr>
              <a:t> button, a screen will appear showing your search results. Here you are able to edit your search, sort your search and narrow your search by category. You are also able to see all the results for the person you searched. To view the found information, just click on the heading. Here you can view scans of actual documents, tracing your family history. If the search results so not show your ancestor, try adding more information to your search.</a:t>
            </a:r>
            <a:endParaRPr lang="en-CA" sz="1400" dirty="0">
              <a:latin typeface="+mj-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Ancestry.com</a:t>
            </a:r>
            <a:endParaRPr lang="en-CA" dirty="0"/>
          </a:p>
        </p:txBody>
      </p:sp>
      <p:pic>
        <p:nvPicPr>
          <p:cNvPr id="4" name="Content Placeholder 3" descr="Ancestry4.jpg"/>
          <p:cNvPicPr>
            <a:picLocks noGrp="1" noChangeAspect="1"/>
          </p:cNvPicPr>
          <p:nvPr>
            <p:ph idx="1"/>
          </p:nvPr>
        </p:nvPicPr>
        <p:blipFill>
          <a:blip r:embed="rId2"/>
          <a:stretch>
            <a:fillRect/>
          </a:stretch>
        </p:blipFill>
        <p:spPr>
          <a:xfrm>
            <a:off x="4429124" y="1071546"/>
            <a:ext cx="3714776" cy="2512601"/>
          </a:xfrm>
        </p:spPr>
      </p:pic>
      <p:sp>
        <p:nvSpPr>
          <p:cNvPr id="5" name="TextBox 4"/>
          <p:cNvSpPr txBox="1"/>
          <p:nvPr/>
        </p:nvSpPr>
        <p:spPr>
          <a:xfrm>
            <a:off x="285720" y="1928802"/>
            <a:ext cx="3857652" cy="523220"/>
          </a:xfrm>
          <a:prstGeom prst="rect">
            <a:avLst/>
          </a:prstGeom>
          <a:noFill/>
        </p:spPr>
        <p:txBody>
          <a:bodyPr wrap="square" rtlCol="0">
            <a:spAutoFit/>
          </a:bodyPr>
          <a:lstStyle/>
          <a:p>
            <a:r>
              <a:rPr lang="en-CA" sz="1400" dirty="0" smtClean="0">
                <a:latin typeface="+mj-lt"/>
              </a:rPr>
              <a:t>If you choose to </a:t>
            </a:r>
            <a:r>
              <a:rPr lang="en-CA" sz="1400" b="1" dirty="0" smtClean="0">
                <a:latin typeface="+mj-lt"/>
              </a:rPr>
              <a:t>Explore by Location</a:t>
            </a:r>
            <a:r>
              <a:rPr lang="en-CA" sz="1400" dirty="0" smtClean="0">
                <a:latin typeface="+mj-lt"/>
              </a:rPr>
              <a:t> you are able to browse through records by region.</a:t>
            </a:r>
            <a:endParaRPr lang="en-CA" sz="1400" dirty="0">
              <a:latin typeface="+mj-lt"/>
            </a:endParaRPr>
          </a:p>
        </p:txBody>
      </p:sp>
      <p:pic>
        <p:nvPicPr>
          <p:cNvPr id="7" name="Picture 6" descr="Ancestry5.jpg"/>
          <p:cNvPicPr>
            <a:picLocks noChangeAspect="1"/>
          </p:cNvPicPr>
          <p:nvPr/>
        </p:nvPicPr>
        <p:blipFill>
          <a:blip r:embed="rId3"/>
          <a:stretch>
            <a:fillRect/>
          </a:stretch>
        </p:blipFill>
        <p:spPr>
          <a:xfrm>
            <a:off x="714348" y="2500306"/>
            <a:ext cx="3437489" cy="4071943"/>
          </a:xfrm>
          <a:prstGeom prst="rect">
            <a:avLst/>
          </a:prstGeom>
        </p:spPr>
      </p:pic>
      <p:sp>
        <p:nvSpPr>
          <p:cNvPr id="8" name="TextBox 7"/>
          <p:cNvSpPr txBox="1"/>
          <p:nvPr/>
        </p:nvSpPr>
        <p:spPr>
          <a:xfrm>
            <a:off x="4214810" y="4643446"/>
            <a:ext cx="4143404" cy="1384995"/>
          </a:xfrm>
          <a:prstGeom prst="rect">
            <a:avLst/>
          </a:prstGeom>
          <a:noFill/>
        </p:spPr>
        <p:txBody>
          <a:bodyPr wrap="square" rtlCol="0">
            <a:spAutoFit/>
          </a:bodyPr>
          <a:lstStyle/>
          <a:p>
            <a:r>
              <a:rPr lang="en-CA" sz="1400" dirty="0" smtClean="0">
                <a:latin typeface="+mj-lt"/>
              </a:rPr>
              <a:t>Here you will be able to browse the thousands of records that are online for the requested region – however this might be overwhelming. As you can see there are hundreds of thousands or even millions of records to go through, so it is advisable to narrow or refine your search.</a:t>
            </a:r>
            <a:endParaRPr lang="en-CA" sz="1400" dirty="0">
              <a:latin typeface="+mj-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Ancestry.com	</a:t>
            </a:r>
            <a:endParaRPr lang="en-CA" dirty="0"/>
          </a:p>
        </p:txBody>
      </p:sp>
      <p:pic>
        <p:nvPicPr>
          <p:cNvPr id="4" name="Content Placeholder 3" descr="Ancestry6.jpg"/>
          <p:cNvPicPr>
            <a:picLocks noGrp="1" noChangeAspect="1"/>
          </p:cNvPicPr>
          <p:nvPr>
            <p:ph idx="1"/>
          </p:nvPr>
        </p:nvPicPr>
        <p:blipFill>
          <a:blip r:embed="rId2" cstate="print"/>
          <a:stretch>
            <a:fillRect/>
          </a:stretch>
        </p:blipFill>
        <p:spPr>
          <a:xfrm>
            <a:off x="5929322" y="1714488"/>
            <a:ext cx="2886717" cy="2214578"/>
          </a:xfrm>
        </p:spPr>
      </p:pic>
      <p:sp>
        <p:nvSpPr>
          <p:cNvPr id="5" name="TextBox 4"/>
          <p:cNvSpPr txBox="1"/>
          <p:nvPr/>
        </p:nvSpPr>
        <p:spPr>
          <a:xfrm>
            <a:off x="642910" y="2000240"/>
            <a:ext cx="2928958" cy="3539430"/>
          </a:xfrm>
          <a:prstGeom prst="rect">
            <a:avLst/>
          </a:prstGeom>
          <a:noFill/>
        </p:spPr>
        <p:txBody>
          <a:bodyPr wrap="square" rtlCol="0">
            <a:spAutoFit/>
          </a:bodyPr>
          <a:lstStyle/>
          <a:p>
            <a:r>
              <a:rPr lang="en-CA" sz="1400" dirty="0" smtClean="0">
                <a:latin typeface="+mj-lt"/>
              </a:rPr>
              <a:t>A great feature of Ancestry.com  are the many charts and forms provided for download on the website. These charts and forms can help you to organize the information you find, as well as better understand how to read the scanned forms you find. You can see how useful it might be to see how the blank Canadian Census Forms are laid out in order to understand the less clear scanned version.</a:t>
            </a:r>
          </a:p>
          <a:p>
            <a:endParaRPr lang="en-CA" sz="1400" dirty="0" smtClean="0">
              <a:latin typeface="+mj-lt"/>
            </a:endParaRPr>
          </a:p>
          <a:p>
            <a:r>
              <a:rPr lang="en-CA" sz="1400" dirty="0" smtClean="0">
                <a:latin typeface="+mj-lt"/>
              </a:rPr>
              <a:t>Remember to bring you memory stick so you can save all of these forms to view at home!</a:t>
            </a:r>
            <a:endParaRPr lang="en-CA" sz="1400" dirty="0">
              <a:latin typeface="+mj-lt"/>
            </a:endParaRPr>
          </a:p>
        </p:txBody>
      </p:sp>
      <p:pic>
        <p:nvPicPr>
          <p:cNvPr id="6" name="Picture 5" descr="Ancestry7.jpg"/>
          <p:cNvPicPr>
            <a:picLocks noChangeAspect="1"/>
          </p:cNvPicPr>
          <p:nvPr/>
        </p:nvPicPr>
        <p:blipFill>
          <a:blip r:embed="rId3"/>
          <a:stretch>
            <a:fillRect/>
          </a:stretch>
        </p:blipFill>
        <p:spPr>
          <a:xfrm>
            <a:off x="3929058" y="1643050"/>
            <a:ext cx="1761282" cy="4757750"/>
          </a:xfrm>
          <a:prstGeom prst="rect">
            <a:avLst/>
          </a:prstGeom>
        </p:spPr>
      </p:pic>
      <p:pic>
        <p:nvPicPr>
          <p:cNvPr id="7" name="Picture 6" descr="Ancestry8.jpg"/>
          <p:cNvPicPr>
            <a:picLocks noChangeAspect="1"/>
          </p:cNvPicPr>
          <p:nvPr/>
        </p:nvPicPr>
        <p:blipFill>
          <a:blip r:embed="rId4"/>
          <a:stretch>
            <a:fillRect/>
          </a:stretch>
        </p:blipFill>
        <p:spPr>
          <a:xfrm>
            <a:off x="5857884" y="4143380"/>
            <a:ext cx="3022530" cy="2306742"/>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Consumer Reports</a:t>
            </a:r>
            <a:endParaRPr lang="en-CA" dirty="0"/>
          </a:p>
        </p:txBody>
      </p:sp>
      <p:pic>
        <p:nvPicPr>
          <p:cNvPr id="4" name="Picture 3" descr="Consumer reports.jpg"/>
          <p:cNvPicPr>
            <a:picLocks noChangeAspect="1"/>
          </p:cNvPicPr>
          <p:nvPr/>
        </p:nvPicPr>
        <p:blipFill>
          <a:blip r:embed="rId2"/>
          <a:stretch>
            <a:fillRect/>
          </a:stretch>
        </p:blipFill>
        <p:spPr>
          <a:xfrm>
            <a:off x="357158" y="2071678"/>
            <a:ext cx="4572032" cy="3890692"/>
          </a:xfrm>
          <a:prstGeom prst="rect">
            <a:avLst/>
          </a:prstGeom>
        </p:spPr>
      </p:pic>
      <p:sp>
        <p:nvSpPr>
          <p:cNvPr id="6" name="TextBox 5"/>
          <p:cNvSpPr txBox="1"/>
          <p:nvPr/>
        </p:nvSpPr>
        <p:spPr>
          <a:xfrm>
            <a:off x="5286380" y="2500306"/>
            <a:ext cx="3357586" cy="2893100"/>
          </a:xfrm>
          <a:prstGeom prst="rect">
            <a:avLst/>
          </a:prstGeom>
          <a:noFill/>
        </p:spPr>
        <p:txBody>
          <a:bodyPr wrap="square" rtlCol="0">
            <a:spAutoFit/>
          </a:bodyPr>
          <a:lstStyle/>
          <a:p>
            <a:r>
              <a:rPr lang="en-CA" sz="1400" dirty="0" smtClean="0">
                <a:latin typeface="+mj-lt"/>
              </a:rPr>
              <a:t>Consumer reports is a database you are able to access from home. Their mission is to: </a:t>
            </a:r>
            <a:r>
              <a:rPr lang="en-CA" sz="1400" i="1" dirty="0" smtClean="0">
                <a:latin typeface="+mj-lt"/>
              </a:rPr>
              <a:t>work for a fair, just, and safe marketplace for all consumers and to empower consumers to protect themselves </a:t>
            </a:r>
            <a:r>
              <a:rPr lang="en-CA" sz="1400" dirty="0" smtClean="0">
                <a:latin typeface="+mj-lt"/>
              </a:rPr>
              <a:t>. </a:t>
            </a:r>
          </a:p>
          <a:p>
            <a:endParaRPr lang="en-CA" sz="1400" i="1" dirty="0" smtClean="0">
              <a:latin typeface="+mj-lt"/>
            </a:endParaRPr>
          </a:p>
          <a:p>
            <a:r>
              <a:rPr lang="en-CA" sz="1400" dirty="0" smtClean="0">
                <a:latin typeface="+mj-lt"/>
              </a:rPr>
              <a:t>On their website, you are able to search or browse products and find user reviews and ratings. The products they review range from cars to electronics to money. If you are interested in making a big purchase, it is a great site to visit to make informed decisions.</a:t>
            </a:r>
            <a:endParaRPr lang="en-CA" sz="1400" dirty="0">
              <a:latin typeface="+mj-l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Consumer Reports</a:t>
            </a:r>
            <a:endParaRPr lang="en-CA" dirty="0"/>
          </a:p>
        </p:txBody>
      </p:sp>
      <p:pic>
        <p:nvPicPr>
          <p:cNvPr id="4" name="Content Placeholder 3" descr="Consumer reports2.jpg"/>
          <p:cNvPicPr>
            <a:picLocks noGrp="1" noChangeAspect="1"/>
          </p:cNvPicPr>
          <p:nvPr>
            <p:ph idx="1"/>
          </p:nvPr>
        </p:nvPicPr>
        <p:blipFill>
          <a:blip r:embed="rId2"/>
          <a:stretch>
            <a:fillRect/>
          </a:stretch>
        </p:blipFill>
        <p:spPr>
          <a:xfrm>
            <a:off x="5715008" y="928670"/>
            <a:ext cx="3071834" cy="2693963"/>
          </a:xfrm>
        </p:spPr>
      </p:pic>
      <p:sp>
        <p:nvSpPr>
          <p:cNvPr id="5" name="TextBox 4"/>
          <p:cNvSpPr txBox="1"/>
          <p:nvPr/>
        </p:nvSpPr>
        <p:spPr>
          <a:xfrm>
            <a:off x="571472" y="1928802"/>
            <a:ext cx="5143536" cy="523220"/>
          </a:xfrm>
          <a:prstGeom prst="rect">
            <a:avLst/>
          </a:prstGeom>
          <a:noFill/>
        </p:spPr>
        <p:txBody>
          <a:bodyPr wrap="square" rtlCol="0">
            <a:spAutoFit/>
          </a:bodyPr>
          <a:lstStyle/>
          <a:p>
            <a:r>
              <a:rPr lang="en-CA" sz="1400" dirty="0" smtClean="0">
                <a:latin typeface="+mj-lt"/>
              </a:rPr>
              <a:t>When using Consumer Reports you can either search a specific item in the search box, or browse items from the drop-down menu.</a:t>
            </a:r>
            <a:endParaRPr lang="en-CA" sz="1400" dirty="0">
              <a:latin typeface="+mj-lt"/>
            </a:endParaRPr>
          </a:p>
        </p:txBody>
      </p:sp>
      <p:pic>
        <p:nvPicPr>
          <p:cNvPr id="6" name="Picture 5" descr="Consumer reports3.jpg"/>
          <p:cNvPicPr>
            <a:picLocks noChangeAspect="1"/>
          </p:cNvPicPr>
          <p:nvPr/>
        </p:nvPicPr>
        <p:blipFill>
          <a:blip r:embed="rId3"/>
          <a:stretch>
            <a:fillRect/>
          </a:stretch>
        </p:blipFill>
        <p:spPr>
          <a:xfrm>
            <a:off x="838200" y="3048000"/>
            <a:ext cx="3857652" cy="3107668"/>
          </a:xfrm>
          <a:prstGeom prst="rect">
            <a:avLst/>
          </a:prstGeom>
        </p:spPr>
      </p:pic>
      <p:sp>
        <p:nvSpPr>
          <p:cNvPr id="7" name="TextBox 6"/>
          <p:cNvSpPr txBox="1"/>
          <p:nvPr/>
        </p:nvSpPr>
        <p:spPr>
          <a:xfrm>
            <a:off x="5000628" y="4286256"/>
            <a:ext cx="3786214" cy="1815882"/>
          </a:xfrm>
          <a:prstGeom prst="rect">
            <a:avLst/>
          </a:prstGeom>
          <a:noFill/>
        </p:spPr>
        <p:txBody>
          <a:bodyPr wrap="square" rtlCol="0">
            <a:spAutoFit/>
          </a:bodyPr>
          <a:lstStyle/>
          <a:p>
            <a:r>
              <a:rPr lang="en-CA" sz="1400" dirty="0" smtClean="0">
                <a:latin typeface="+mj-lt"/>
              </a:rPr>
              <a:t>Once  you have searched an item, you can see whether or not Consumer Reports recommends this product. You can also view more specific information on the product as well as compare models. A nice feature of Consumer Reports online is that for some products you are able to find links for online stores that carry the item (under the </a:t>
            </a:r>
            <a:r>
              <a:rPr lang="en-CA" sz="1400" b="1" dirty="0" smtClean="0">
                <a:latin typeface="+mj-lt"/>
              </a:rPr>
              <a:t>Price &amp; Shop</a:t>
            </a:r>
            <a:r>
              <a:rPr lang="en-CA" sz="1400" dirty="0" smtClean="0">
                <a:latin typeface="+mj-lt"/>
              </a:rPr>
              <a:t> tab)</a:t>
            </a:r>
            <a:endParaRPr lang="en-CA" sz="1400" dirty="0">
              <a:latin typeface="+mj-l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Tumblebook</a:t>
            </a:r>
            <a:r>
              <a:rPr lang="en-CA" dirty="0" smtClean="0"/>
              <a:t> Library</a:t>
            </a:r>
            <a:endParaRPr lang="en-CA" dirty="0"/>
          </a:p>
        </p:txBody>
      </p:sp>
      <p:sp>
        <p:nvSpPr>
          <p:cNvPr id="5" name="TextBox 4"/>
          <p:cNvSpPr txBox="1"/>
          <p:nvPr/>
        </p:nvSpPr>
        <p:spPr>
          <a:xfrm>
            <a:off x="4571968" y="1785926"/>
            <a:ext cx="4572032" cy="2462213"/>
          </a:xfrm>
          <a:prstGeom prst="rect">
            <a:avLst/>
          </a:prstGeom>
          <a:noFill/>
        </p:spPr>
        <p:txBody>
          <a:bodyPr wrap="square" rtlCol="0">
            <a:spAutoFit/>
          </a:bodyPr>
          <a:lstStyle/>
          <a:p>
            <a:r>
              <a:rPr lang="en-CA" sz="1400" dirty="0" err="1" smtClean="0">
                <a:latin typeface="+mj-lt"/>
              </a:rPr>
              <a:t>TumbleBookLibrary</a:t>
            </a:r>
            <a:r>
              <a:rPr lang="en-CA" sz="1400" dirty="0" smtClean="0">
                <a:latin typeface="+mj-lt"/>
              </a:rPr>
              <a:t> is an online collection of </a:t>
            </a:r>
            <a:r>
              <a:rPr lang="en-CA" sz="1400" dirty="0" err="1" smtClean="0">
                <a:latin typeface="+mj-lt"/>
              </a:rPr>
              <a:t>TumbleBooks</a:t>
            </a:r>
            <a:r>
              <a:rPr lang="en-CA" sz="1400" dirty="0" smtClean="0">
                <a:latin typeface="+mj-lt"/>
              </a:rPr>
              <a:t> – animated, talking picture books which teach kids the joy of reading in a format they'll love. </a:t>
            </a:r>
            <a:r>
              <a:rPr lang="en-CA" sz="1400" dirty="0" err="1" smtClean="0">
                <a:latin typeface="+mj-lt"/>
              </a:rPr>
              <a:t>TumbleBooks</a:t>
            </a:r>
            <a:r>
              <a:rPr lang="en-CA" sz="1400" dirty="0" smtClean="0">
                <a:latin typeface="+mj-lt"/>
              </a:rPr>
              <a:t> are created by adding animation, sound, music and narration to existing picture books in order to produce an electronic picture book which you can read, or have read to you.</a:t>
            </a:r>
          </a:p>
          <a:p>
            <a:endParaRPr lang="en-CA" sz="1400" dirty="0" smtClean="0">
              <a:latin typeface="+mj-lt"/>
            </a:endParaRPr>
          </a:p>
          <a:p>
            <a:r>
              <a:rPr lang="en-CA" sz="1400" dirty="0" err="1" smtClean="0">
                <a:latin typeface="+mj-lt"/>
              </a:rPr>
              <a:t>Tumblebooks</a:t>
            </a:r>
            <a:r>
              <a:rPr lang="en-CA" sz="1400" dirty="0" smtClean="0">
                <a:latin typeface="+mj-lt"/>
              </a:rPr>
              <a:t> also has other kid-friendly features, such as puzzles and games, tumble TV and language learning. </a:t>
            </a:r>
            <a:r>
              <a:rPr lang="en-CA" sz="1400" dirty="0" err="1" smtClean="0">
                <a:latin typeface="+mj-lt"/>
              </a:rPr>
              <a:t>Tumblebooks</a:t>
            </a:r>
            <a:r>
              <a:rPr lang="en-CA" sz="1400" dirty="0" smtClean="0">
                <a:latin typeface="+mj-lt"/>
              </a:rPr>
              <a:t> has both fiction and non-fiction books for kids.</a:t>
            </a:r>
            <a:br>
              <a:rPr lang="en-CA" sz="1400" dirty="0" smtClean="0">
                <a:latin typeface="+mj-lt"/>
              </a:rPr>
            </a:br>
            <a:endParaRPr lang="en-CA" sz="1400" dirty="0">
              <a:latin typeface="+mj-lt"/>
            </a:endParaRPr>
          </a:p>
        </p:txBody>
      </p:sp>
      <p:pic>
        <p:nvPicPr>
          <p:cNvPr id="7" name="Picture 6" descr="TumbleBooks.jpg"/>
          <p:cNvPicPr>
            <a:picLocks noChangeAspect="1"/>
          </p:cNvPicPr>
          <p:nvPr/>
        </p:nvPicPr>
        <p:blipFill>
          <a:blip r:embed="rId2"/>
          <a:stretch>
            <a:fillRect/>
          </a:stretch>
        </p:blipFill>
        <p:spPr>
          <a:xfrm>
            <a:off x="304800" y="2057400"/>
            <a:ext cx="3895757" cy="1998693"/>
          </a:xfrm>
          <a:prstGeom prst="rect">
            <a:avLst/>
          </a:prstGeom>
        </p:spPr>
      </p:pic>
      <p:pic>
        <p:nvPicPr>
          <p:cNvPr id="8" name="Picture 7" descr="TumbleBooks2.jpg"/>
          <p:cNvPicPr>
            <a:picLocks noChangeAspect="1"/>
          </p:cNvPicPr>
          <p:nvPr/>
        </p:nvPicPr>
        <p:blipFill>
          <a:blip r:embed="rId3"/>
          <a:stretch>
            <a:fillRect/>
          </a:stretch>
        </p:blipFill>
        <p:spPr>
          <a:xfrm>
            <a:off x="381000" y="4267200"/>
            <a:ext cx="4129118" cy="2061066"/>
          </a:xfrm>
          <a:prstGeom prst="rect">
            <a:avLst/>
          </a:prstGeom>
        </p:spPr>
      </p:pic>
      <p:pic>
        <p:nvPicPr>
          <p:cNvPr id="9" name="Picture 8" descr="TumbleBooks3.jpg"/>
          <p:cNvPicPr>
            <a:picLocks noChangeAspect="1"/>
          </p:cNvPicPr>
          <p:nvPr/>
        </p:nvPicPr>
        <p:blipFill>
          <a:blip r:embed="rId4"/>
          <a:stretch>
            <a:fillRect/>
          </a:stretch>
        </p:blipFill>
        <p:spPr>
          <a:xfrm>
            <a:off x="4800600" y="4267200"/>
            <a:ext cx="3994314" cy="209582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Objective</a:t>
            </a:r>
            <a:endParaRPr lang="en-CA" dirty="0"/>
          </a:p>
        </p:txBody>
      </p:sp>
      <p:pic>
        <p:nvPicPr>
          <p:cNvPr id="5" name="Picture 4" descr="thumbnail.jpg"/>
          <p:cNvPicPr>
            <a:picLocks noChangeAspect="1"/>
          </p:cNvPicPr>
          <p:nvPr/>
        </p:nvPicPr>
        <p:blipFill>
          <a:blip r:embed="rId2"/>
          <a:stretch>
            <a:fillRect/>
          </a:stretch>
        </p:blipFill>
        <p:spPr>
          <a:xfrm>
            <a:off x="5857884" y="4071942"/>
            <a:ext cx="2257425" cy="1809750"/>
          </a:xfrm>
          <a:prstGeom prst="rect">
            <a:avLst/>
          </a:prstGeom>
        </p:spPr>
      </p:pic>
      <p:sp>
        <p:nvSpPr>
          <p:cNvPr id="6" name="TextBox 5"/>
          <p:cNvSpPr txBox="1"/>
          <p:nvPr/>
        </p:nvSpPr>
        <p:spPr>
          <a:xfrm>
            <a:off x="785786" y="2357431"/>
            <a:ext cx="4714908" cy="2954655"/>
          </a:xfrm>
          <a:prstGeom prst="rect">
            <a:avLst/>
          </a:prstGeom>
          <a:noFill/>
        </p:spPr>
        <p:txBody>
          <a:bodyPr wrap="square" rtlCol="0">
            <a:spAutoFit/>
          </a:bodyPr>
          <a:lstStyle/>
          <a:p>
            <a:r>
              <a:rPr lang="en-CA" sz="2800" dirty="0" smtClean="0">
                <a:latin typeface="+mj-lt"/>
              </a:rPr>
              <a:t>Today we will learn about the </a:t>
            </a:r>
            <a:r>
              <a:rPr lang="en-CA" sz="2800" b="1" dirty="0" err="1" smtClean="0">
                <a:latin typeface="+mj-lt"/>
              </a:rPr>
              <a:t>eResources</a:t>
            </a:r>
            <a:r>
              <a:rPr lang="en-CA" sz="2800" dirty="0" smtClean="0">
                <a:latin typeface="+mj-lt"/>
              </a:rPr>
              <a:t> that the Bruce County Public Library has to offer, and how you can access them in the library and from home.</a:t>
            </a:r>
          </a:p>
          <a:p>
            <a:endParaRPr lang="en-CA"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Teen Health and Wellness</a:t>
            </a:r>
            <a:endParaRPr lang="en-CA" dirty="0"/>
          </a:p>
        </p:txBody>
      </p:sp>
      <p:sp>
        <p:nvSpPr>
          <p:cNvPr id="5" name="TextBox 4"/>
          <p:cNvSpPr txBox="1"/>
          <p:nvPr/>
        </p:nvSpPr>
        <p:spPr>
          <a:xfrm>
            <a:off x="285720" y="1857364"/>
            <a:ext cx="4000528" cy="4401205"/>
          </a:xfrm>
          <a:prstGeom prst="rect">
            <a:avLst/>
          </a:prstGeom>
          <a:noFill/>
        </p:spPr>
        <p:txBody>
          <a:bodyPr wrap="square" rtlCol="0">
            <a:spAutoFit/>
          </a:bodyPr>
          <a:lstStyle/>
          <a:p>
            <a:r>
              <a:rPr lang="en-US" sz="1400" dirty="0" smtClean="0">
                <a:latin typeface="+mj-lt"/>
              </a:rPr>
              <a:t>This resource for teens can be both a research tool and a self help tool, as it contains information on health issues teens may be too embarrassed or shy to talk to others about. </a:t>
            </a:r>
          </a:p>
          <a:p>
            <a:endParaRPr lang="en-US" sz="1400" dirty="0" smtClean="0">
              <a:latin typeface="+mj-lt"/>
            </a:endParaRPr>
          </a:p>
          <a:p>
            <a:r>
              <a:rPr lang="en-US" sz="1400" dirty="0" smtClean="0">
                <a:latin typeface="+mj-lt"/>
              </a:rPr>
              <a:t>Teens can have the opportunity to read other teens stories, as well as share their own. </a:t>
            </a:r>
          </a:p>
          <a:p>
            <a:endParaRPr lang="en-US" sz="1400" dirty="0" smtClean="0">
              <a:latin typeface="+mj-lt"/>
            </a:endParaRPr>
          </a:p>
          <a:p>
            <a:r>
              <a:rPr lang="en-US" sz="1400" dirty="0" smtClean="0">
                <a:latin typeface="+mj-lt"/>
              </a:rPr>
              <a:t>There is also a section </a:t>
            </a:r>
            <a:r>
              <a:rPr lang="en-US" sz="1400" i="1" dirty="0" smtClean="0">
                <a:latin typeface="+mj-lt"/>
              </a:rPr>
              <a:t>Ask Dr. Jan</a:t>
            </a:r>
            <a:r>
              <a:rPr lang="en-US" sz="1400" dirty="0" smtClean="0">
                <a:latin typeface="+mj-lt"/>
              </a:rPr>
              <a:t> where teens can ask questions, or search questions that have already been asked, and have an answer provided by Dr. Jan S. </a:t>
            </a:r>
            <a:r>
              <a:rPr lang="en-US" sz="1400" dirty="0" err="1" smtClean="0">
                <a:latin typeface="+mj-lt"/>
              </a:rPr>
              <a:t>Hittelman</a:t>
            </a:r>
            <a:r>
              <a:rPr lang="en-US" sz="1400" dirty="0" smtClean="0">
                <a:latin typeface="+mj-lt"/>
              </a:rPr>
              <a:t>, who is a psychologist with over two decades experience working with teen issues.</a:t>
            </a:r>
            <a:endParaRPr lang="en-CA" sz="1400" dirty="0" smtClean="0">
              <a:latin typeface="+mj-lt"/>
            </a:endParaRPr>
          </a:p>
          <a:p>
            <a:r>
              <a:rPr lang="en-US" sz="1400" dirty="0" smtClean="0">
                <a:latin typeface="+mj-lt"/>
              </a:rPr>
              <a:t>There are links to hotlines, apps that can be downloaded to </a:t>
            </a:r>
            <a:r>
              <a:rPr lang="en-US" sz="1400" dirty="0" err="1" smtClean="0">
                <a:latin typeface="+mj-lt"/>
              </a:rPr>
              <a:t>smartphones</a:t>
            </a:r>
            <a:r>
              <a:rPr lang="en-US" sz="1400" dirty="0" smtClean="0">
                <a:latin typeface="+mj-lt"/>
              </a:rPr>
              <a:t>, video content and teen generated content.</a:t>
            </a:r>
          </a:p>
          <a:p>
            <a:endParaRPr lang="en-US" sz="1400" dirty="0" smtClean="0">
              <a:latin typeface="+mj-lt"/>
            </a:endParaRPr>
          </a:p>
          <a:p>
            <a:r>
              <a:rPr lang="en-US" sz="1400" dirty="0" smtClean="0">
                <a:latin typeface="+mj-lt"/>
              </a:rPr>
              <a:t>It also has information on teen-sensitive topics, such as eating disorders, divorce, bullying, drugs and alcohol and sexual violence.</a:t>
            </a:r>
            <a:endParaRPr lang="en-CA" sz="1400" dirty="0">
              <a:latin typeface="+mj-lt"/>
            </a:endParaRPr>
          </a:p>
        </p:txBody>
      </p:sp>
      <p:pic>
        <p:nvPicPr>
          <p:cNvPr id="6" name="Picture 5" descr="TeenHealth.jpg"/>
          <p:cNvPicPr>
            <a:picLocks noChangeAspect="1"/>
          </p:cNvPicPr>
          <p:nvPr/>
        </p:nvPicPr>
        <p:blipFill>
          <a:blip r:embed="rId2"/>
          <a:stretch>
            <a:fillRect/>
          </a:stretch>
        </p:blipFill>
        <p:spPr>
          <a:xfrm>
            <a:off x="4643438" y="1857364"/>
            <a:ext cx="3882822" cy="2357204"/>
          </a:xfrm>
          <a:prstGeom prst="rect">
            <a:avLst/>
          </a:prstGeom>
        </p:spPr>
      </p:pic>
      <p:pic>
        <p:nvPicPr>
          <p:cNvPr id="7" name="Picture 6" descr="TeenHealth2.jpg"/>
          <p:cNvPicPr>
            <a:picLocks noChangeAspect="1"/>
          </p:cNvPicPr>
          <p:nvPr/>
        </p:nvPicPr>
        <p:blipFill>
          <a:blip r:embed="rId3"/>
          <a:stretch>
            <a:fillRect/>
          </a:stretch>
        </p:blipFill>
        <p:spPr>
          <a:xfrm>
            <a:off x="4929190" y="4357694"/>
            <a:ext cx="3428992" cy="197397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err="1" smtClean="0"/>
              <a:t>eLibrary</a:t>
            </a:r>
            <a:r>
              <a:rPr lang="en-US" sz="4400" dirty="0" smtClean="0"/>
              <a:t> Elementary Barcode Access</a:t>
            </a:r>
            <a:endParaRPr lang="en-CA" dirty="0"/>
          </a:p>
        </p:txBody>
      </p:sp>
      <p:sp>
        <p:nvSpPr>
          <p:cNvPr id="4" name="TextBox 3"/>
          <p:cNvSpPr txBox="1"/>
          <p:nvPr/>
        </p:nvSpPr>
        <p:spPr>
          <a:xfrm>
            <a:off x="3929058" y="1928802"/>
            <a:ext cx="4714908" cy="3108543"/>
          </a:xfrm>
          <a:prstGeom prst="rect">
            <a:avLst/>
          </a:prstGeom>
          <a:noFill/>
        </p:spPr>
        <p:txBody>
          <a:bodyPr wrap="square" rtlCol="0">
            <a:spAutoFit/>
          </a:bodyPr>
          <a:lstStyle/>
          <a:p>
            <a:r>
              <a:rPr lang="en-CA" sz="1400" dirty="0" err="1" smtClean="0">
                <a:latin typeface="+mj-lt"/>
              </a:rPr>
              <a:t>eLibrary</a:t>
            </a:r>
            <a:r>
              <a:rPr lang="en-CA" sz="1400" dirty="0" smtClean="0">
                <a:latin typeface="+mj-lt"/>
              </a:rPr>
              <a:t> is an online library that has access lots of different kinds of information, including newspapers, magazines, books, maps, websites, pictures, audio, video, and transcripts.</a:t>
            </a:r>
          </a:p>
          <a:p>
            <a:endParaRPr lang="en-CA" sz="1400" dirty="0" smtClean="0">
              <a:latin typeface="+mj-lt"/>
            </a:endParaRPr>
          </a:p>
          <a:p>
            <a:r>
              <a:rPr lang="en-CA" sz="1400" dirty="0" smtClean="0">
                <a:latin typeface="+mj-lt"/>
              </a:rPr>
              <a:t>You can also browse by topic, such as arts, history, mathematics, reference, science, language arts, etc.</a:t>
            </a:r>
          </a:p>
          <a:p>
            <a:endParaRPr lang="en-CA" sz="1400" dirty="0" smtClean="0">
              <a:latin typeface="+mj-lt"/>
            </a:endParaRPr>
          </a:p>
          <a:p>
            <a:r>
              <a:rPr lang="en-CA" sz="1400" dirty="0" smtClean="0">
                <a:latin typeface="+mj-lt"/>
              </a:rPr>
              <a:t>This is a great research tool for students, or is a fantastic database for curious individuals.</a:t>
            </a:r>
          </a:p>
          <a:p>
            <a:endParaRPr lang="en-CA" sz="1400" dirty="0" smtClean="0">
              <a:latin typeface="+mj-lt"/>
            </a:endParaRPr>
          </a:p>
          <a:p>
            <a:r>
              <a:rPr lang="en-CA" sz="1400" dirty="0" smtClean="0">
                <a:latin typeface="+mj-lt"/>
              </a:rPr>
              <a:t>You can produce extremely specific searches (such as </a:t>
            </a:r>
            <a:r>
              <a:rPr lang="en-CA" sz="1400" i="1" dirty="0" smtClean="0">
                <a:latin typeface="+mj-lt"/>
              </a:rPr>
              <a:t>New York Times</a:t>
            </a:r>
            <a:r>
              <a:rPr lang="en-CA" sz="1400" dirty="0" smtClean="0">
                <a:latin typeface="+mj-lt"/>
              </a:rPr>
              <a:t>, October 31, 1984, and it will list archived articles and advertisements from this publication on this date)</a:t>
            </a:r>
            <a:endParaRPr lang="en-CA" sz="1400" i="1" dirty="0" smtClean="0">
              <a:latin typeface="+mj-lt"/>
            </a:endParaRPr>
          </a:p>
          <a:p>
            <a:endParaRPr lang="en-CA" sz="1400" dirty="0">
              <a:latin typeface="+mj-lt"/>
            </a:endParaRPr>
          </a:p>
        </p:txBody>
      </p:sp>
      <p:pic>
        <p:nvPicPr>
          <p:cNvPr id="5" name="Picture 4" descr="Barcode.jpg"/>
          <p:cNvPicPr>
            <a:picLocks noChangeAspect="1"/>
          </p:cNvPicPr>
          <p:nvPr/>
        </p:nvPicPr>
        <p:blipFill>
          <a:blip r:embed="rId2"/>
          <a:stretch>
            <a:fillRect/>
          </a:stretch>
        </p:blipFill>
        <p:spPr>
          <a:xfrm>
            <a:off x="214282" y="1857364"/>
            <a:ext cx="1915338" cy="1214446"/>
          </a:xfrm>
          <a:prstGeom prst="rect">
            <a:avLst/>
          </a:prstGeom>
        </p:spPr>
      </p:pic>
      <p:pic>
        <p:nvPicPr>
          <p:cNvPr id="6" name="Picture 5" descr="Barcode2.jpg"/>
          <p:cNvPicPr>
            <a:picLocks noChangeAspect="1"/>
          </p:cNvPicPr>
          <p:nvPr/>
        </p:nvPicPr>
        <p:blipFill>
          <a:blip r:embed="rId3"/>
          <a:stretch>
            <a:fillRect/>
          </a:stretch>
        </p:blipFill>
        <p:spPr>
          <a:xfrm>
            <a:off x="214282" y="2928934"/>
            <a:ext cx="3554212" cy="1247341"/>
          </a:xfrm>
          <a:prstGeom prst="rect">
            <a:avLst/>
          </a:prstGeom>
        </p:spPr>
      </p:pic>
      <p:pic>
        <p:nvPicPr>
          <p:cNvPr id="7" name="Picture 6" descr="Barcode3.jpg"/>
          <p:cNvPicPr>
            <a:picLocks noChangeAspect="1"/>
          </p:cNvPicPr>
          <p:nvPr/>
        </p:nvPicPr>
        <p:blipFill>
          <a:blip r:embed="rId4"/>
          <a:stretch>
            <a:fillRect/>
          </a:stretch>
        </p:blipFill>
        <p:spPr>
          <a:xfrm>
            <a:off x="4214810" y="4786322"/>
            <a:ext cx="4326998" cy="1929840"/>
          </a:xfrm>
          <a:prstGeom prst="rect">
            <a:avLst/>
          </a:prstGeom>
        </p:spPr>
      </p:pic>
      <p:pic>
        <p:nvPicPr>
          <p:cNvPr id="8" name="Picture 7" descr="Barcode4.jpg"/>
          <p:cNvPicPr>
            <a:picLocks noChangeAspect="1"/>
          </p:cNvPicPr>
          <p:nvPr/>
        </p:nvPicPr>
        <p:blipFill>
          <a:blip r:embed="rId5"/>
          <a:stretch>
            <a:fillRect/>
          </a:stretch>
        </p:blipFill>
        <p:spPr>
          <a:xfrm>
            <a:off x="214282" y="4500570"/>
            <a:ext cx="3357586" cy="2219533"/>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EBSCOhost</a:t>
            </a:r>
            <a:endParaRPr lang="en-CA" dirty="0"/>
          </a:p>
        </p:txBody>
      </p:sp>
      <p:sp>
        <p:nvSpPr>
          <p:cNvPr id="4" name="TextBox 3"/>
          <p:cNvSpPr txBox="1"/>
          <p:nvPr/>
        </p:nvSpPr>
        <p:spPr>
          <a:xfrm>
            <a:off x="-214346" y="1714488"/>
            <a:ext cx="5929354" cy="1877437"/>
          </a:xfrm>
          <a:prstGeom prst="rect">
            <a:avLst/>
          </a:prstGeom>
          <a:noFill/>
        </p:spPr>
        <p:txBody>
          <a:bodyPr wrap="square" rtlCol="0">
            <a:spAutoFit/>
          </a:bodyPr>
          <a:lstStyle/>
          <a:p>
            <a:pPr lvl="1">
              <a:buNone/>
            </a:pPr>
            <a:r>
              <a:rPr lang="en-US" b="1" dirty="0" smtClean="0">
                <a:latin typeface="+mj-lt"/>
              </a:rPr>
              <a:t>Canadian Points of View</a:t>
            </a:r>
          </a:p>
          <a:p>
            <a:pPr lvl="1">
              <a:buNone/>
            </a:pPr>
            <a:r>
              <a:rPr lang="en-US" sz="1400" dirty="0" smtClean="0">
                <a:latin typeface="+mj-lt"/>
              </a:rPr>
              <a:t>This database can be used in two ways – by using your own search terms, or choosing one of the pre-selected topics. The unique thing about this database is that it offers two opposing viewpoints for any search topic, allowing for a fair assessment of the search topic. These viewpoints are combined with factual information. There is also a </a:t>
            </a:r>
            <a:r>
              <a:rPr lang="en-US" sz="1400" i="1" dirty="0" smtClean="0">
                <a:latin typeface="+mj-lt"/>
              </a:rPr>
              <a:t>guide to critical analysis</a:t>
            </a:r>
            <a:r>
              <a:rPr lang="en-US" sz="1400" dirty="0" smtClean="0">
                <a:latin typeface="+mj-lt"/>
              </a:rPr>
              <a:t> which is intended to assist students in developing their own critical analysis of topics. This is a great essay-writing resource.</a:t>
            </a:r>
            <a:endParaRPr lang="en-CA" sz="1400" dirty="0">
              <a:latin typeface="+mj-lt"/>
            </a:endParaRPr>
          </a:p>
        </p:txBody>
      </p:sp>
      <p:pic>
        <p:nvPicPr>
          <p:cNvPr id="5" name="Picture 4" descr="CanadianPOV.jpg"/>
          <p:cNvPicPr>
            <a:picLocks noChangeAspect="1"/>
          </p:cNvPicPr>
          <p:nvPr/>
        </p:nvPicPr>
        <p:blipFill>
          <a:blip r:embed="rId2"/>
          <a:stretch>
            <a:fillRect/>
          </a:stretch>
        </p:blipFill>
        <p:spPr>
          <a:xfrm>
            <a:off x="5786446" y="1214422"/>
            <a:ext cx="3158753" cy="2643206"/>
          </a:xfrm>
          <a:prstGeom prst="rect">
            <a:avLst/>
          </a:prstGeom>
        </p:spPr>
      </p:pic>
      <p:sp>
        <p:nvSpPr>
          <p:cNvPr id="6" name="TextBox 5"/>
          <p:cNvSpPr txBox="1"/>
          <p:nvPr/>
        </p:nvSpPr>
        <p:spPr>
          <a:xfrm>
            <a:off x="3357554" y="4429132"/>
            <a:ext cx="5643602" cy="2154436"/>
          </a:xfrm>
          <a:prstGeom prst="rect">
            <a:avLst/>
          </a:prstGeom>
          <a:noFill/>
        </p:spPr>
        <p:txBody>
          <a:bodyPr wrap="square" rtlCol="0">
            <a:spAutoFit/>
          </a:bodyPr>
          <a:lstStyle/>
          <a:p>
            <a:pPr lvl="1">
              <a:buNone/>
            </a:pPr>
            <a:r>
              <a:rPr lang="en-US" b="1" dirty="0" smtClean="0">
                <a:latin typeface="+mj-lt"/>
              </a:rPr>
              <a:t>Consumer Health Complete</a:t>
            </a:r>
          </a:p>
          <a:p>
            <a:pPr lvl="1">
              <a:buNone/>
            </a:pPr>
            <a:r>
              <a:rPr lang="en-US" sz="1400" dirty="0" smtClean="0">
                <a:latin typeface="+mj-lt"/>
              </a:rPr>
              <a:t>This is a resource that provides information on health topics that includes evidence-based reports, encyclopedias and reference books, drug and herb information, alternative sources, fact sheets and pamphlets, images and diagrams, news, and videos and animations. This is not meant to be used as a diagnosing tool for individuals, rather it is meant to be a tool to find out more information on a specific health related topic. This database is also available in French.</a:t>
            </a:r>
            <a:endParaRPr lang="en-CA" sz="1400" dirty="0" smtClean="0">
              <a:latin typeface="+mj-lt"/>
            </a:endParaRPr>
          </a:p>
          <a:p>
            <a:endParaRPr lang="en-CA" dirty="0">
              <a:latin typeface="+mj-lt"/>
            </a:endParaRPr>
          </a:p>
        </p:txBody>
      </p:sp>
      <p:pic>
        <p:nvPicPr>
          <p:cNvPr id="8" name="Picture 7" descr="ConsumerHealth.jpg"/>
          <p:cNvPicPr>
            <a:picLocks noChangeAspect="1"/>
          </p:cNvPicPr>
          <p:nvPr/>
        </p:nvPicPr>
        <p:blipFill>
          <a:blip r:embed="rId3"/>
          <a:stretch>
            <a:fillRect/>
          </a:stretch>
        </p:blipFill>
        <p:spPr>
          <a:xfrm>
            <a:off x="390801" y="3693832"/>
            <a:ext cx="3181068" cy="2809467"/>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EBSCOhost</a:t>
            </a:r>
            <a:endParaRPr lang="en-CA" dirty="0"/>
          </a:p>
        </p:txBody>
      </p:sp>
      <p:sp>
        <p:nvSpPr>
          <p:cNvPr id="4" name="TextBox 3"/>
          <p:cNvSpPr txBox="1"/>
          <p:nvPr/>
        </p:nvSpPr>
        <p:spPr>
          <a:xfrm>
            <a:off x="285720" y="2357430"/>
            <a:ext cx="4286248" cy="2930033"/>
          </a:xfrm>
          <a:prstGeom prst="rect">
            <a:avLst/>
          </a:prstGeom>
          <a:noFill/>
        </p:spPr>
        <p:txBody>
          <a:bodyPr wrap="square" rtlCol="0">
            <a:spAutoFit/>
          </a:bodyPr>
          <a:lstStyle/>
          <a:p>
            <a:pPr lvl="1">
              <a:buNone/>
            </a:pPr>
            <a:r>
              <a:rPr lang="en-US" b="1" dirty="0" smtClean="0">
                <a:latin typeface="+mj-lt"/>
              </a:rPr>
              <a:t>Novelist (and Novelist K-8)</a:t>
            </a:r>
          </a:p>
          <a:p>
            <a:pPr lvl="1" indent="0">
              <a:lnSpc>
                <a:spcPct val="120000"/>
              </a:lnSpc>
              <a:buNone/>
            </a:pPr>
            <a:r>
              <a:rPr lang="en-US" sz="1400" dirty="0" smtClean="0">
                <a:latin typeface="+mj-lt"/>
              </a:rPr>
              <a:t>It might be overwhelming to figure out exactly what you want to read next, and </a:t>
            </a:r>
            <a:r>
              <a:rPr lang="en-US" sz="1400" dirty="0" err="1" smtClean="0">
                <a:latin typeface="+mj-lt"/>
              </a:rPr>
              <a:t>NoveList</a:t>
            </a:r>
            <a:r>
              <a:rPr lang="en-US" sz="1400" dirty="0" smtClean="0">
                <a:latin typeface="+mj-lt"/>
              </a:rPr>
              <a:t> is a tool that can help this decision-making process. It holds information on thousands of titles and offers recommendations to book-lovers. You can search by genre, storyline, pace, tone, writing style, subject and location. You can be extremely specific in your search of the database. </a:t>
            </a:r>
            <a:endParaRPr lang="en-CA" sz="1400" dirty="0" smtClean="0">
              <a:latin typeface="+mj-lt"/>
            </a:endParaRPr>
          </a:p>
          <a:p>
            <a:pPr lvl="1">
              <a:buNone/>
            </a:pPr>
            <a:endParaRPr lang="en-CA" sz="1400" dirty="0" smtClean="0"/>
          </a:p>
          <a:p>
            <a:endParaRPr lang="en-CA" dirty="0"/>
          </a:p>
        </p:txBody>
      </p:sp>
      <p:pic>
        <p:nvPicPr>
          <p:cNvPr id="5" name="Picture 4" descr="NovelistK8.jpg"/>
          <p:cNvPicPr>
            <a:picLocks noChangeAspect="1"/>
          </p:cNvPicPr>
          <p:nvPr/>
        </p:nvPicPr>
        <p:blipFill>
          <a:blip r:embed="rId2"/>
          <a:stretch>
            <a:fillRect/>
          </a:stretch>
        </p:blipFill>
        <p:spPr>
          <a:xfrm>
            <a:off x="4714876" y="3571876"/>
            <a:ext cx="4143404" cy="2813863"/>
          </a:xfrm>
          <a:prstGeom prst="rect">
            <a:avLst/>
          </a:prstGeom>
        </p:spPr>
      </p:pic>
      <p:pic>
        <p:nvPicPr>
          <p:cNvPr id="6" name="Picture 5" descr="Novelist.jpg"/>
          <p:cNvPicPr>
            <a:picLocks noChangeAspect="1"/>
          </p:cNvPicPr>
          <p:nvPr/>
        </p:nvPicPr>
        <p:blipFill>
          <a:blip r:embed="rId3"/>
          <a:stretch>
            <a:fillRect/>
          </a:stretch>
        </p:blipFill>
        <p:spPr>
          <a:xfrm>
            <a:off x="4643438" y="857232"/>
            <a:ext cx="4214842" cy="2483532"/>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smtClean="0"/>
              <a:t>Download </a:t>
            </a:r>
            <a:r>
              <a:rPr lang="en-CA" dirty="0" err="1" smtClean="0"/>
              <a:t>Audiobooks</a:t>
            </a:r>
            <a:r>
              <a:rPr lang="en-CA" dirty="0" smtClean="0"/>
              <a:t>/eBooks</a:t>
            </a:r>
            <a:endParaRPr lang="en-CA" dirty="0"/>
          </a:p>
        </p:txBody>
      </p:sp>
      <p:sp>
        <p:nvSpPr>
          <p:cNvPr id="3" name="Content Placeholder 2"/>
          <p:cNvSpPr>
            <a:spLocks noGrp="1"/>
          </p:cNvSpPr>
          <p:nvPr>
            <p:ph idx="1"/>
          </p:nvPr>
        </p:nvSpPr>
        <p:spPr>
          <a:xfrm>
            <a:off x="0" y="2214554"/>
            <a:ext cx="4214842" cy="3143272"/>
          </a:xfrm>
        </p:spPr>
        <p:txBody>
          <a:bodyPr>
            <a:normAutofit/>
          </a:bodyPr>
          <a:lstStyle/>
          <a:p>
            <a:pPr indent="0">
              <a:lnSpc>
                <a:spcPct val="120000"/>
              </a:lnSpc>
              <a:buNone/>
            </a:pPr>
            <a:r>
              <a:rPr lang="en-CA" sz="1400" dirty="0" smtClean="0">
                <a:latin typeface="Calibri" pitchFamily="34" charset="0"/>
                <a:cs typeface="Calibri" pitchFamily="34" charset="0"/>
              </a:rPr>
              <a:t>To download </a:t>
            </a:r>
            <a:r>
              <a:rPr lang="en-CA" sz="1400" b="1" dirty="0" err="1" smtClean="0">
                <a:latin typeface="Calibri" pitchFamily="34" charset="0"/>
                <a:cs typeface="Calibri" pitchFamily="34" charset="0"/>
              </a:rPr>
              <a:t>Audiobooks</a:t>
            </a:r>
            <a:r>
              <a:rPr lang="en-CA" sz="1400" dirty="0" smtClean="0">
                <a:latin typeface="Calibri" pitchFamily="34" charset="0"/>
                <a:cs typeface="Calibri" pitchFamily="34" charset="0"/>
              </a:rPr>
              <a:t> or </a:t>
            </a:r>
            <a:r>
              <a:rPr lang="en-CA" sz="1400" b="1" dirty="0" smtClean="0">
                <a:latin typeface="Calibri" pitchFamily="34" charset="0"/>
                <a:cs typeface="Calibri" pitchFamily="34" charset="0"/>
              </a:rPr>
              <a:t>eBooks</a:t>
            </a:r>
            <a:r>
              <a:rPr lang="en-CA" sz="1400" dirty="0" smtClean="0">
                <a:latin typeface="Calibri" pitchFamily="34" charset="0"/>
                <a:cs typeface="Calibri" pitchFamily="34" charset="0"/>
              </a:rPr>
              <a:t> you need to be on the Bruce County Public Library main page:</a:t>
            </a:r>
          </a:p>
          <a:p>
            <a:pPr indent="0">
              <a:lnSpc>
                <a:spcPct val="120000"/>
              </a:lnSpc>
              <a:buNone/>
            </a:pPr>
            <a:endParaRPr lang="en-CA" sz="1400" dirty="0" smtClean="0">
              <a:latin typeface="Calibri" pitchFamily="34" charset="0"/>
              <a:cs typeface="Calibri" pitchFamily="34" charset="0"/>
            </a:endParaRPr>
          </a:p>
          <a:p>
            <a:pPr indent="0">
              <a:lnSpc>
                <a:spcPct val="120000"/>
              </a:lnSpc>
              <a:buNone/>
            </a:pPr>
            <a:r>
              <a:rPr lang="en-CA" sz="2000" dirty="0" smtClean="0">
                <a:latin typeface="Calibri" pitchFamily="34" charset="0"/>
                <a:cs typeface="Calibri" pitchFamily="34" charset="0"/>
              </a:rPr>
              <a:t>www.brucecounty.on.ca/library.php</a:t>
            </a:r>
          </a:p>
          <a:p>
            <a:pPr indent="0">
              <a:lnSpc>
                <a:spcPct val="120000"/>
              </a:lnSpc>
              <a:buNone/>
            </a:pPr>
            <a:endParaRPr lang="en-CA" sz="1400" dirty="0" smtClean="0">
              <a:latin typeface="Calibri" pitchFamily="34" charset="0"/>
              <a:cs typeface="Calibri" pitchFamily="34" charset="0"/>
            </a:endParaRPr>
          </a:p>
          <a:p>
            <a:pPr indent="0">
              <a:lnSpc>
                <a:spcPct val="120000"/>
              </a:lnSpc>
              <a:buNone/>
            </a:pPr>
            <a:r>
              <a:rPr lang="en-CA" sz="1400" dirty="0" smtClean="0">
                <a:latin typeface="Calibri" pitchFamily="34" charset="0"/>
                <a:cs typeface="Calibri" pitchFamily="34" charset="0"/>
              </a:rPr>
              <a:t>Look to the “Quick Links” on the right of the screen and click on either the </a:t>
            </a:r>
            <a:r>
              <a:rPr lang="en-CA" sz="1400" b="1" i="1" dirty="0" smtClean="0">
                <a:latin typeface="Calibri" pitchFamily="34" charset="0"/>
                <a:cs typeface="Calibri" pitchFamily="34" charset="0"/>
              </a:rPr>
              <a:t>Download Audio Books </a:t>
            </a:r>
            <a:r>
              <a:rPr lang="en-CA" sz="1400" dirty="0" smtClean="0">
                <a:latin typeface="Calibri" pitchFamily="34" charset="0"/>
                <a:cs typeface="Calibri" pitchFamily="34" charset="0"/>
              </a:rPr>
              <a:t>or </a:t>
            </a:r>
            <a:r>
              <a:rPr lang="en-CA" sz="1400" b="1" i="1" dirty="0" smtClean="0">
                <a:latin typeface="Calibri" pitchFamily="34" charset="0"/>
                <a:cs typeface="Calibri" pitchFamily="34" charset="0"/>
              </a:rPr>
              <a:t>Download eBooks </a:t>
            </a:r>
            <a:r>
              <a:rPr lang="en-CA" sz="1400" dirty="0" smtClean="0">
                <a:latin typeface="Calibri" pitchFamily="34" charset="0"/>
                <a:cs typeface="Calibri" pitchFamily="34" charset="0"/>
              </a:rPr>
              <a:t>link (they will both take you to the same page)</a:t>
            </a:r>
            <a:endParaRPr lang="en-CA" sz="1400" dirty="0">
              <a:latin typeface="Calibri" pitchFamily="34" charset="0"/>
              <a:cs typeface="Calibri" pitchFamily="34" charset="0"/>
            </a:endParaRPr>
          </a:p>
        </p:txBody>
      </p:sp>
      <p:pic>
        <p:nvPicPr>
          <p:cNvPr id="5" name="Picture 4" descr="website.jpg"/>
          <p:cNvPicPr>
            <a:picLocks noChangeAspect="1"/>
          </p:cNvPicPr>
          <p:nvPr/>
        </p:nvPicPr>
        <p:blipFill>
          <a:blip r:embed="rId2"/>
          <a:stretch>
            <a:fillRect/>
          </a:stretch>
        </p:blipFill>
        <p:spPr>
          <a:xfrm>
            <a:off x="4273293" y="1928802"/>
            <a:ext cx="4473183" cy="3786532"/>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Audiobooks</a:t>
            </a:r>
            <a:r>
              <a:rPr lang="en-CA" dirty="0" smtClean="0"/>
              <a:t> and eBooks</a:t>
            </a:r>
            <a:endParaRPr lang="en-CA" dirty="0"/>
          </a:p>
        </p:txBody>
      </p:sp>
      <p:sp>
        <p:nvSpPr>
          <p:cNvPr id="3" name="Content Placeholder 2"/>
          <p:cNvSpPr>
            <a:spLocks noGrp="1"/>
          </p:cNvSpPr>
          <p:nvPr>
            <p:ph idx="1"/>
          </p:nvPr>
        </p:nvSpPr>
        <p:spPr>
          <a:xfrm>
            <a:off x="5562600" y="2362200"/>
            <a:ext cx="2771804" cy="2667000"/>
          </a:xfrm>
        </p:spPr>
        <p:txBody>
          <a:bodyPr>
            <a:normAutofit/>
          </a:bodyPr>
          <a:lstStyle/>
          <a:p>
            <a:pPr indent="0">
              <a:lnSpc>
                <a:spcPct val="120000"/>
              </a:lnSpc>
              <a:buNone/>
            </a:pPr>
            <a:r>
              <a:rPr lang="en-CA" sz="1600" dirty="0" smtClean="0">
                <a:latin typeface="Calibri" pitchFamily="34" charset="0"/>
                <a:cs typeface="Calibri" pitchFamily="34" charset="0"/>
              </a:rPr>
              <a:t>Once here, you can either browse the </a:t>
            </a:r>
            <a:r>
              <a:rPr lang="en-CA" sz="1600" dirty="0" err="1" smtClean="0">
                <a:latin typeface="Calibri" pitchFamily="34" charset="0"/>
                <a:cs typeface="Calibri" pitchFamily="34" charset="0"/>
              </a:rPr>
              <a:t>Audiobooks</a:t>
            </a:r>
            <a:r>
              <a:rPr lang="en-CA" sz="1600" dirty="0" smtClean="0">
                <a:latin typeface="Calibri" pitchFamily="34" charset="0"/>
                <a:cs typeface="Calibri" pitchFamily="34" charset="0"/>
              </a:rPr>
              <a:t> and eBooks, or you can sign in immediately. To sign in you can click on either the </a:t>
            </a:r>
            <a:r>
              <a:rPr lang="en-CA" sz="1600" i="1" dirty="0" smtClean="0">
                <a:latin typeface="Calibri" pitchFamily="34" charset="0"/>
                <a:cs typeface="Calibri" pitchFamily="34" charset="0"/>
              </a:rPr>
              <a:t>My Account </a:t>
            </a:r>
            <a:r>
              <a:rPr lang="en-CA" sz="1600" dirty="0" smtClean="0">
                <a:latin typeface="Calibri" pitchFamily="34" charset="0"/>
                <a:cs typeface="Calibri" pitchFamily="34" charset="0"/>
              </a:rPr>
              <a:t>link, or the </a:t>
            </a:r>
            <a:r>
              <a:rPr lang="en-CA" sz="1600" i="1" dirty="0" smtClean="0">
                <a:latin typeface="Calibri" pitchFamily="34" charset="0"/>
                <a:cs typeface="Calibri" pitchFamily="34" charset="0"/>
              </a:rPr>
              <a:t>Login</a:t>
            </a:r>
            <a:r>
              <a:rPr lang="en-CA" sz="1600" dirty="0" smtClean="0">
                <a:latin typeface="Calibri" pitchFamily="34" charset="0"/>
                <a:cs typeface="Calibri" pitchFamily="34" charset="0"/>
              </a:rPr>
              <a:t> link. Both will bring you to the login page.</a:t>
            </a:r>
            <a:endParaRPr lang="en-CA" sz="1600" dirty="0">
              <a:latin typeface="Calibri" pitchFamily="34" charset="0"/>
              <a:cs typeface="Calibri" pitchFamily="34" charset="0"/>
            </a:endParaRPr>
          </a:p>
        </p:txBody>
      </p:sp>
      <p:pic>
        <p:nvPicPr>
          <p:cNvPr id="6" name="Picture 5" descr="eBooks frontpage.jpg"/>
          <p:cNvPicPr>
            <a:picLocks noChangeAspect="1"/>
          </p:cNvPicPr>
          <p:nvPr/>
        </p:nvPicPr>
        <p:blipFill>
          <a:blip r:embed="rId2"/>
          <a:stretch>
            <a:fillRect/>
          </a:stretch>
        </p:blipFill>
        <p:spPr>
          <a:xfrm>
            <a:off x="457200" y="2133600"/>
            <a:ext cx="4886630" cy="32004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Audiobooks</a:t>
            </a:r>
            <a:r>
              <a:rPr lang="en-CA" dirty="0" smtClean="0"/>
              <a:t> and eBooks</a:t>
            </a:r>
            <a:endParaRPr lang="en-CA" dirty="0"/>
          </a:p>
        </p:txBody>
      </p:sp>
      <p:sp>
        <p:nvSpPr>
          <p:cNvPr id="3" name="Content Placeholder 2"/>
          <p:cNvSpPr>
            <a:spLocks noGrp="1"/>
          </p:cNvSpPr>
          <p:nvPr>
            <p:ph idx="1"/>
          </p:nvPr>
        </p:nvSpPr>
        <p:spPr>
          <a:xfrm>
            <a:off x="3714744" y="1857364"/>
            <a:ext cx="5286412" cy="1714512"/>
          </a:xfrm>
        </p:spPr>
        <p:txBody>
          <a:bodyPr>
            <a:normAutofit/>
          </a:bodyPr>
          <a:lstStyle/>
          <a:p>
            <a:pPr indent="0">
              <a:lnSpc>
                <a:spcPct val="110000"/>
              </a:lnSpc>
              <a:buNone/>
            </a:pPr>
            <a:r>
              <a:rPr lang="en-CA" sz="1600" dirty="0" smtClean="0">
                <a:latin typeface="Calibri" pitchFamily="34" charset="0"/>
                <a:cs typeface="Calibri" pitchFamily="34" charset="0"/>
              </a:rPr>
              <a:t>After you click on the </a:t>
            </a:r>
            <a:r>
              <a:rPr lang="en-CA" sz="1600" i="1" dirty="0" smtClean="0">
                <a:latin typeface="Calibri" pitchFamily="34" charset="0"/>
                <a:cs typeface="Calibri" pitchFamily="34" charset="0"/>
              </a:rPr>
              <a:t>My Account </a:t>
            </a:r>
            <a:r>
              <a:rPr lang="en-CA" sz="1600" dirty="0" smtClean="0">
                <a:latin typeface="Calibri" pitchFamily="34" charset="0"/>
                <a:cs typeface="Calibri" pitchFamily="34" charset="0"/>
              </a:rPr>
              <a:t>or </a:t>
            </a:r>
            <a:r>
              <a:rPr lang="en-CA" sz="1600" i="1" dirty="0" smtClean="0">
                <a:latin typeface="Calibri" pitchFamily="34" charset="0"/>
                <a:cs typeface="Calibri" pitchFamily="34" charset="0"/>
              </a:rPr>
              <a:t>Login</a:t>
            </a:r>
            <a:r>
              <a:rPr lang="en-CA" sz="1600" dirty="0" smtClean="0">
                <a:latin typeface="Calibri" pitchFamily="34" charset="0"/>
                <a:cs typeface="Calibri" pitchFamily="34" charset="0"/>
              </a:rPr>
              <a:t> link you will be directed to the library directory, divided alphabetically. Here you will choose the top button, </a:t>
            </a:r>
            <a:r>
              <a:rPr lang="en-CA" sz="1600" b="1" i="1" dirty="0" smtClean="0">
                <a:latin typeface="Calibri" pitchFamily="34" charset="0"/>
                <a:cs typeface="Calibri" pitchFamily="34" charset="0"/>
              </a:rPr>
              <a:t>Libraries  A-E</a:t>
            </a:r>
            <a:endParaRPr lang="en-CA" sz="1600" b="1" dirty="0">
              <a:latin typeface="Calibri" pitchFamily="34" charset="0"/>
              <a:cs typeface="Calibri" pitchFamily="34" charset="0"/>
            </a:endParaRPr>
          </a:p>
        </p:txBody>
      </p:sp>
      <p:pic>
        <p:nvPicPr>
          <p:cNvPr id="6" name="Picture 5" descr="eBooks bruce library.jpg"/>
          <p:cNvPicPr>
            <a:picLocks noChangeAspect="1"/>
          </p:cNvPicPr>
          <p:nvPr/>
        </p:nvPicPr>
        <p:blipFill>
          <a:blip r:embed="rId2"/>
          <a:stretch>
            <a:fillRect/>
          </a:stretch>
        </p:blipFill>
        <p:spPr>
          <a:xfrm>
            <a:off x="5500694" y="3000372"/>
            <a:ext cx="3054586" cy="3709784"/>
          </a:xfrm>
          <a:prstGeom prst="rect">
            <a:avLst/>
          </a:prstGeom>
        </p:spPr>
      </p:pic>
      <p:sp>
        <p:nvSpPr>
          <p:cNvPr id="7" name="TextBox 6"/>
          <p:cNvSpPr txBox="1"/>
          <p:nvPr/>
        </p:nvSpPr>
        <p:spPr>
          <a:xfrm>
            <a:off x="609600" y="4648200"/>
            <a:ext cx="4572032" cy="1569660"/>
          </a:xfrm>
          <a:prstGeom prst="rect">
            <a:avLst/>
          </a:prstGeom>
          <a:noFill/>
        </p:spPr>
        <p:txBody>
          <a:bodyPr wrap="square" rtlCol="0">
            <a:spAutoFit/>
          </a:bodyPr>
          <a:lstStyle/>
          <a:p>
            <a:r>
              <a:rPr lang="en-CA" sz="1600" dirty="0" smtClean="0">
                <a:latin typeface="Calibri" pitchFamily="34" charset="0"/>
                <a:cs typeface="Calibri" pitchFamily="34" charset="0"/>
              </a:rPr>
              <a:t>Now you will see a listing of all the Ontario libraries A-E. You will scroll down this list until you see </a:t>
            </a:r>
            <a:r>
              <a:rPr lang="en-CA" sz="1600" b="1" dirty="0" smtClean="0">
                <a:latin typeface="Calibri" pitchFamily="34" charset="0"/>
                <a:cs typeface="Calibri" pitchFamily="34" charset="0"/>
              </a:rPr>
              <a:t>Bruce County Public Library</a:t>
            </a:r>
            <a:r>
              <a:rPr lang="en-CA" sz="1600" dirty="0" smtClean="0">
                <a:latin typeface="Calibri" pitchFamily="34" charset="0"/>
                <a:cs typeface="Calibri" pitchFamily="34" charset="0"/>
              </a:rPr>
              <a:t>. It is important you click on the correct link, or else your card and pin number combination won’t work!</a:t>
            </a:r>
          </a:p>
          <a:p>
            <a:endParaRPr lang="en-CA" sz="1600" dirty="0"/>
          </a:p>
        </p:txBody>
      </p:sp>
      <p:pic>
        <p:nvPicPr>
          <p:cNvPr id="8" name="Picture 7" descr="eBook libraries.jpg"/>
          <p:cNvPicPr>
            <a:picLocks noChangeAspect="1"/>
          </p:cNvPicPr>
          <p:nvPr/>
        </p:nvPicPr>
        <p:blipFill>
          <a:blip r:embed="rId3"/>
          <a:stretch>
            <a:fillRect/>
          </a:stretch>
        </p:blipFill>
        <p:spPr>
          <a:xfrm>
            <a:off x="642910" y="1928802"/>
            <a:ext cx="3014690" cy="2016219"/>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Audiobooks</a:t>
            </a:r>
            <a:r>
              <a:rPr lang="en-CA" dirty="0" smtClean="0"/>
              <a:t> and eBooks</a:t>
            </a:r>
            <a:endParaRPr lang="en-CA" dirty="0"/>
          </a:p>
        </p:txBody>
      </p:sp>
      <p:pic>
        <p:nvPicPr>
          <p:cNvPr id="5" name="Picture 4" descr="card and pin.jpg"/>
          <p:cNvPicPr>
            <a:picLocks noChangeAspect="1"/>
          </p:cNvPicPr>
          <p:nvPr/>
        </p:nvPicPr>
        <p:blipFill>
          <a:blip r:embed="rId2"/>
          <a:stretch>
            <a:fillRect/>
          </a:stretch>
        </p:blipFill>
        <p:spPr>
          <a:xfrm>
            <a:off x="533400" y="2514600"/>
            <a:ext cx="4427099" cy="2182622"/>
          </a:xfrm>
          <a:prstGeom prst="rect">
            <a:avLst/>
          </a:prstGeom>
        </p:spPr>
      </p:pic>
      <p:sp>
        <p:nvSpPr>
          <p:cNvPr id="6" name="Content Placeholder 2"/>
          <p:cNvSpPr>
            <a:spLocks noGrp="1"/>
          </p:cNvSpPr>
          <p:nvPr>
            <p:ph idx="1"/>
          </p:nvPr>
        </p:nvSpPr>
        <p:spPr>
          <a:xfrm>
            <a:off x="4929190" y="2357430"/>
            <a:ext cx="3786214" cy="2928958"/>
          </a:xfrm>
        </p:spPr>
        <p:txBody>
          <a:bodyPr>
            <a:noAutofit/>
          </a:bodyPr>
          <a:lstStyle/>
          <a:p>
            <a:pPr indent="0">
              <a:lnSpc>
                <a:spcPct val="120000"/>
              </a:lnSpc>
              <a:buNone/>
            </a:pPr>
            <a:r>
              <a:rPr lang="en-CA" sz="1600" dirty="0" smtClean="0">
                <a:latin typeface="Calibri" pitchFamily="34" charset="0"/>
                <a:cs typeface="Calibri" pitchFamily="34" charset="0"/>
              </a:rPr>
              <a:t>Now you will be taken to a screen that asks for your library card number and your pin number. You will find your library card number on the back of your library card, directly underneath the barcode. It should be 14 digits long. You should have received your pin number from the library when you received your new card, but if you have not, please ask at the front desk!</a:t>
            </a:r>
            <a:endParaRPr lang="en-CA" sz="16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Audiobooks</a:t>
            </a:r>
            <a:r>
              <a:rPr lang="en-CA" dirty="0" smtClean="0"/>
              <a:t> and eBooks</a:t>
            </a:r>
            <a:endParaRPr lang="en-CA" dirty="0"/>
          </a:p>
        </p:txBody>
      </p:sp>
      <p:pic>
        <p:nvPicPr>
          <p:cNvPr id="8" name="Picture 7" descr="ebook software.jpg"/>
          <p:cNvPicPr>
            <a:picLocks noChangeAspect="1"/>
          </p:cNvPicPr>
          <p:nvPr/>
        </p:nvPicPr>
        <p:blipFill>
          <a:blip r:embed="rId2"/>
          <a:stretch>
            <a:fillRect/>
          </a:stretch>
        </p:blipFill>
        <p:spPr>
          <a:xfrm>
            <a:off x="4953000" y="2209800"/>
            <a:ext cx="3757573" cy="3852874"/>
          </a:xfrm>
          <a:prstGeom prst="rect">
            <a:avLst/>
          </a:prstGeom>
        </p:spPr>
      </p:pic>
      <p:sp>
        <p:nvSpPr>
          <p:cNvPr id="9" name="TextBox 8"/>
          <p:cNvSpPr txBox="1"/>
          <p:nvPr/>
        </p:nvSpPr>
        <p:spPr>
          <a:xfrm>
            <a:off x="609600" y="2667000"/>
            <a:ext cx="4267200" cy="2092881"/>
          </a:xfrm>
          <a:prstGeom prst="rect">
            <a:avLst/>
          </a:prstGeom>
          <a:noFill/>
        </p:spPr>
        <p:txBody>
          <a:bodyPr wrap="square" rtlCol="0">
            <a:spAutoFit/>
          </a:bodyPr>
          <a:lstStyle/>
          <a:p>
            <a:r>
              <a:rPr lang="en-CA" sz="1600" dirty="0" smtClean="0">
                <a:latin typeface="Calibri" pitchFamily="34" charset="0"/>
                <a:cs typeface="Calibri" pitchFamily="34" charset="0"/>
              </a:rPr>
              <a:t>Once you are logged in you are able to browse, place a hold or take out an audio or eBook. Before you can use the Audio or eBook, you must download the accompanying software. If you are on the homepage (click on the </a:t>
            </a:r>
            <a:r>
              <a:rPr lang="en-CA" sz="1600" i="1" dirty="0" smtClean="0">
                <a:latin typeface="Calibri" pitchFamily="34" charset="0"/>
                <a:cs typeface="Calibri" pitchFamily="34" charset="0"/>
              </a:rPr>
              <a:t>Home</a:t>
            </a:r>
            <a:r>
              <a:rPr lang="en-CA" sz="1600" dirty="0" smtClean="0">
                <a:latin typeface="Calibri" pitchFamily="34" charset="0"/>
                <a:cs typeface="Calibri" pitchFamily="34" charset="0"/>
              </a:rPr>
              <a:t> link at the top of the page) you will find the links to the software downloads on the bottom left.</a:t>
            </a:r>
          </a:p>
          <a:p>
            <a:endParaRPr lang="en-CA"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Audiobooks</a:t>
            </a:r>
            <a:r>
              <a:rPr lang="en-CA" dirty="0" smtClean="0"/>
              <a:t> and eBooks</a:t>
            </a:r>
            <a:endParaRPr lang="en-CA" dirty="0"/>
          </a:p>
        </p:txBody>
      </p:sp>
      <p:pic>
        <p:nvPicPr>
          <p:cNvPr id="5" name="Picture 4" descr="adobe digital editions.jpg"/>
          <p:cNvPicPr>
            <a:picLocks noChangeAspect="1"/>
          </p:cNvPicPr>
          <p:nvPr/>
        </p:nvPicPr>
        <p:blipFill>
          <a:blip r:embed="rId2"/>
          <a:stretch>
            <a:fillRect/>
          </a:stretch>
        </p:blipFill>
        <p:spPr>
          <a:xfrm>
            <a:off x="3810000" y="1905000"/>
            <a:ext cx="3028731" cy="3200400"/>
          </a:xfrm>
          <a:prstGeom prst="rect">
            <a:avLst/>
          </a:prstGeom>
        </p:spPr>
      </p:pic>
      <p:pic>
        <p:nvPicPr>
          <p:cNvPr id="6" name="Picture 5" descr="overdrive.jpg"/>
          <p:cNvPicPr>
            <a:picLocks noChangeAspect="1"/>
          </p:cNvPicPr>
          <p:nvPr/>
        </p:nvPicPr>
        <p:blipFill>
          <a:blip r:embed="rId3"/>
          <a:stretch>
            <a:fillRect/>
          </a:stretch>
        </p:blipFill>
        <p:spPr>
          <a:xfrm>
            <a:off x="5429256" y="3733800"/>
            <a:ext cx="3404712" cy="2820322"/>
          </a:xfrm>
          <a:prstGeom prst="rect">
            <a:avLst/>
          </a:prstGeom>
        </p:spPr>
      </p:pic>
      <p:sp>
        <p:nvSpPr>
          <p:cNvPr id="7" name="TextBox 6"/>
          <p:cNvSpPr txBox="1"/>
          <p:nvPr/>
        </p:nvSpPr>
        <p:spPr>
          <a:xfrm>
            <a:off x="228600" y="2057400"/>
            <a:ext cx="3443318" cy="4062651"/>
          </a:xfrm>
          <a:prstGeom prst="rect">
            <a:avLst/>
          </a:prstGeom>
          <a:noFill/>
        </p:spPr>
        <p:txBody>
          <a:bodyPr wrap="square" rtlCol="0">
            <a:spAutoFit/>
          </a:bodyPr>
          <a:lstStyle/>
          <a:p>
            <a:r>
              <a:rPr lang="en-CA" sz="1600" dirty="0" smtClean="0">
                <a:latin typeface="Calibri" pitchFamily="34" charset="0"/>
                <a:cs typeface="Calibri" pitchFamily="34" charset="0"/>
              </a:rPr>
              <a:t>Follow the links to the respective websites.  The websites show the system requirements for the download, and will automatically identify if you are a Windows user or an OS user, but double-check just in case. Downloading these programs is straightforward, just click on the </a:t>
            </a:r>
            <a:r>
              <a:rPr lang="en-CA" sz="1600" b="1" dirty="0" smtClean="0">
                <a:latin typeface="Calibri" pitchFamily="34" charset="0"/>
                <a:cs typeface="Calibri" pitchFamily="34" charset="0"/>
              </a:rPr>
              <a:t>download</a:t>
            </a:r>
            <a:r>
              <a:rPr lang="en-CA" sz="1600" dirty="0" smtClean="0">
                <a:latin typeface="Calibri" pitchFamily="34" charset="0"/>
                <a:cs typeface="Calibri" pitchFamily="34" charset="0"/>
              </a:rPr>
              <a:t> buttons on the respective pages. Once it has downloaded you will need to install it on your computer. Please be assured that this software is safe!  If you are having difficulties with the download, you can use the help menu provided, or you can ask at the library.</a:t>
            </a:r>
          </a:p>
          <a:p>
            <a:endParaRPr lang="en-CA"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smtClean="0"/>
              <a:t>The Website</a:t>
            </a:r>
            <a:endParaRPr lang="en-CA" dirty="0"/>
          </a:p>
        </p:txBody>
      </p:sp>
      <p:sp>
        <p:nvSpPr>
          <p:cNvPr id="4" name="TextBox 3"/>
          <p:cNvSpPr txBox="1"/>
          <p:nvPr/>
        </p:nvSpPr>
        <p:spPr>
          <a:xfrm>
            <a:off x="357158" y="2071678"/>
            <a:ext cx="8429684" cy="3262432"/>
          </a:xfrm>
          <a:prstGeom prst="rect">
            <a:avLst/>
          </a:prstGeom>
          <a:noFill/>
        </p:spPr>
        <p:txBody>
          <a:bodyPr wrap="square" rtlCol="0">
            <a:spAutoFit/>
          </a:bodyPr>
          <a:lstStyle/>
          <a:p>
            <a:pPr>
              <a:buNone/>
            </a:pPr>
            <a:r>
              <a:rPr lang="en-CA" sz="4400" dirty="0" smtClean="0">
                <a:solidFill>
                  <a:schemeClr val="bg2">
                    <a:lumMod val="10000"/>
                  </a:schemeClr>
                </a:solidFill>
                <a:latin typeface="+mj-lt"/>
              </a:rPr>
              <a:t>www.brucecounty.on.ca/library.php</a:t>
            </a:r>
          </a:p>
          <a:p>
            <a:endParaRPr lang="en-CA" dirty="0" smtClean="0">
              <a:latin typeface="+mj-lt"/>
            </a:endParaRPr>
          </a:p>
          <a:p>
            <a:pPr>
              <a:buNone/>
            </a:pPr>
            <a:r>
              <a:rPr lang="en-CA" dirty="0" smtClean="0">
                <a:latin typeface="+mj-lt"/>
              </a:rPr>
              <a:t>You will find this website on your library card. </a:t>
            </a:r>
          </a:p>
          <a:p>
            <a:pPr>
              <a:buNone/>
            </a:pPr>
            <a:endParaRPr lang="en-CA" dirty="0" smtClean="0">
              <a:latin typeface="+mj-lt"/>
            </a:endParaRPr>
          </a:p>
          <a:p>
            <a:pPr>
              <a:buNone/>
            </a:pPr>
            <a:r>
              <a:rPr lang="en-CA" dirty="0" smtClean="0">
                <a:latin typeface="+mj-lt"/>
              </a:rPr>
              <a:t>You can also access it from the Bruce County main page (www.brucecounty.on.ca)</a:t>
            </a:r>
          </a:p>
          <a:p>
            <a:pPr>
              <a:buNone/>
            </a:pPr>
            <a:endParaRPr lang="en-CA" dirty="0" smtClean="0">
              <a:latin typeface="+mj-lt"/>
            </a:endParaRPr>
          </a:p>
          <a:p>
            <a:pPr>
              <a:buNone/>
            </a:pPr>
            <a:r>
              <a:rPr lang="en-CA" dirty="0" smtClean="0">
                <a:latin typeface="+mj-lt"/>
              </a:rPr>
              <a:t>This website is your link to our online world. This, combined with your </a:t>
            </a:r>
            <a:r>
              <a:rPr lang="en-CA" b="1" dirty="0" smtClean="0">
                <a:latin typeface="+mj-lt"/>
              </a:rPr>
              <a:t>library card number </a:t>
            </a:r>
            <a:r>
              <a:rPr lang="en-CA" dirty="0" smtClean="0">
                <a:latin typeface="+mj-lt"/>
              </a:rPr>
              <a:t>and </a:t>
            </a:r>
            <a:r>
              <a:rPr lang="en-CA" b="1" dirty="0" smtClean="0">
                <a:latin typeface="+mj-lt"/>
              </a:rPr>
              <a:t>pin number </a:t>
            </a:r>
            <a:r>
              <a:rPr lang="en-CA" dirty="0" smtClean="0">
                <a:latin typeface="+mj-lt"/>
              </a:rPr>
              <a:t>allows you to access all of our databases and our online library of eBooks and </a:t>
            </a:r>
            <a:r>
              <a:rPr lang="en-CA" dirty="0" err="1" smtClean="0">
                <a:latin typeface="+mj-lt"/>
              </a:rPr>
              <a:t>audiobooks</a:t>
            </a:r>
            <a:r>
              <a:rPr lang="en-CA" dirty="0" smtClean="0">
                <a:latin typeface="+mj-lt"/>
              </a:rPr>
              <a:t>.</a:t>
            </a:r>
          </a:p>
          <a:p>
            <a:endParaRPr lang="en-CA" dirty="0">
              <a:latin typeface="+mj-l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Audiobooks</a:t>
            </a:r>
            <a:r>
              <a:rPr lang="en-CA" dirty="0" smtClean="0"/>
              <a:t> and eBooks</a:t>
            </a:r>
            <a:endParaRPr lang="en-CA" dirty="0"/>
          </a:p>
        </p:txBody>
      </p:sp>
      <p:pic>
        <p:nvPicPr>
          <p:cNvPr id="5" name="Picture 4" descr="search or browse.jpg"/>
          <p:cNvPicPr>
            <a:picLocks noChangeAspect="1"/>
          </p:cNvPicPr>
          <p:nvPr/>
        </p:nvPicPr>
        <p:blipFill>
          <a:blip r:embed="rId2"/>
          <a:stretch>
            <a:fillRect/>
          </a:stretch>
        </p:blipFill>
        <p:spPr>
          <a:xfrm>
            <a:off x="4114800" y="2057400"/>
            <a:ext cx="4724400" cy="3733800"/>
          </a:xfrm>
          <a:prstGeom prst="rect">
            <a:avLst/>
          </a:prstGeom>
        </p:spPr>
      </p:pic>
      <p:sp>
        <p:nvSpPr>
          <p:cNvPr id="6" name="TextBox 5"/>
          <p:cNvSpPr txBox="1"/>
          <p:nvPr/>
        </p:nvSpPr>
        <p:spPr>
          <a:xfrm>
            <a:off x="457200" y="2514600"/>
            <a:ext cx="3429000" cy="2339102"/>
          </a:xfrm>
          <a:prstGeom prst="rect">
            <a:avLst/>
          </a:prstGeom>
          <a:noFill/>
        </p:spPr>
        <p:txBody>
          <a:bodyPr wrap="square" rtlCol="0">
            <a:spAutoFit/>
          </a:bodyPr>
          <a:lstStyle/>
          <a:p>
            <a:r>
              <a:rPr lang="en-CA" sz="1600" dirty="0" smtClean="0">
                <a:latin typeface="Calibri" pitchFamily="34" charset="0"/>
                <a:cs typeface="Calibri" pitchFamily="34" charset="0"/>
              </a:rPr>
              <a:t>Browsing through the books is fairly straightforward. You can search on the search menu, or browse through from the </a:t>
            </a:r>
            <a:r>
              <a:rPr lang="en-CA" sz="1600" dirty="0" err="1" smtClean="0">
                <a:latin typeface="Calibri" pitchFamily="34" charset="0"/>
                <a:cs typeface="Calibri" pitchFamily="34" charset="0"/>
              </a:rPr>
              <a:t>quicklinks</a:t>
            </a:r>
            <a:r>
              <a:rPr lang="en-CA" sz="1600" dirty="0" smtClean="0">
                <a:latin typeface="Calibri" pitchFamily="34" charset="0"/>
                <a:cs typeface="Calibri" pitchFamily="34" charset="0"/>
              </a:rPr>
              <a:t> menu on the left hand side. The search option will search both </a:t>
            </a:r>
            <a:r>
              <a:rPr lang="en-CA" sz="1600" dirty="0" err="1" smtClean="0">
                <a:latin typeface="Calibri" pitchFamily="34" charset="0"/>
                <a:cs typeface="Calibri" pitchFamily="34" charset="0"/>
              </a:rPr>
              <a:t>Audiobooks</a:t>
            </a:r>
            <a:r>
              <a:rPr lang="en-CA" sz="1600" dirty="0" smtClean="0">
                <a:latin typeface="Calibri" pitchFamily="34" charset="0"/>
                <a:cs typeface="Calibri" pitchFamily="34" charset="0"/>
              </a:rPr>
              <a:t> and eBooks, whereas the browse option will browse through either </a:t>
            </a:r>
            <a:r>
              <a:rPr lang="en-CA" sz="1600" dirty="0" err="1" smtClean="0">
                <a:latin typeface="Calibri" pitchFamily="34" charset="0"/>
                <a:cs typeface="Calibri" pitchFamily="34" charset="0"/>
              </a:rPr>
              <a:t>Audiobooks</a:t>
            </a:r>
            <a:r>
              <a:rPr lang="en-CA" sz="1600" dirty="0" smtClean="0">
                <a:latin typeface="Calibri" pitchFamily="34" charset="0"/>
                <a:cs typeface="Calibri" pitchFamily="34" charset="0"/>
              </a:rPr>
              <a:t> or eBooks.</a:t>
            </a:r>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Audiobooks</a:t>
            </a:r>
            <a:r>
              <a:rPr lang="en-CA" dirty="0" smtClean="0"/>
              <a:t> and eBooks</a:t>
            </a:r>
            <a:endParaRPr lang="en-CA" dirty="0"/>
          </a:p>
        </p:txBody>
      </p:sp>
      <p:pic>
        <p:nvPicPr>
          <p:cNvPr id="5" name="Picture 4" descr="search results.jpg"/>
          <p:cNvPicPr>
            <a:picLocks noChangeAspect="1"/>
          </p:cNvPicPr>
          <p:nvPr/>
        </p:nvPicPr>
        <p:blipFill>
          <a:blip r:embed="rId2"/>
          <a:stretch>
            <a:fillRect/>
          </a:stretch>
        </p:blipFill>
        <p:spPr>
          <a:xfrm>
            <a:off x="3886200" y="1981200"/>
            <a:ext cx="4857448" cy="3962400"/>
          </a:xfrm>
          <a:prstGeom prst="rect">
            <a:avLst/>
          </a:prstGeom>
        </p:spPr>
      </p:pic>
      <p:sp>
        <p:nvSpPr>
          <p:cNvPr id="7" name="TextBox 6"/>
          <p:cNvSpPr txBox="1"/>
          <p:nvPr/>
        </p:nvSpPr>
        <p:spPr>
          <a:xfrm>
            <a:off x="457200" y="2286000"/>
            <a:ext cx="3124200" cy="3785652"/>
          </a:xfrm>
          <a:prstGeom prst="rect">
            <a:avLst/>
          </a:prstGeom>
          <a:noFill/>
        </p:spPr>
        <p:txBody>
          <a:bodyPr wrap="square" rtlCol="0">
            <a:spAutoFit/>
          </a:bodyPr>
          <a:lstStyle/>
          <a:p>
            <a:r>
              <a:rPr lang="en-CA" sz="1600" dirty="0" smtClean="0">
                <a:latin typeface="Calibri" pitchFamily="34" charset="0"/>
                <a:cs typeface="Calibri" pitchFamily="34" charset="0"/>
              </a:rPr>
              <a:t>When you are browsing your search results, you will see basic information about the books, including if they are available, what format they are in, and a short description. The </a:t>
            </a:r>
            <a:r>
              <a:rPr lang="en-CA" sz="1600" dirty="0" err="1" smtClean="0">
                <a:latin typeface="Calibri" pitchFamily="34" charset="0"/>
                <a:cs typeface="Calibri" pitchFamily="34" charset="0"/>
              </a:rPr>
              <a:t>Audiobooks</a:t>
            </a:r>
            <a:r>
              <a:rPr lang="en-CA" sz="1600" dirty="0" smtClean="0">
                <a:latin typeface="Calibri" pitchFamily="34" charset="0"/>
                <a:cs typeface="Calibri" pitchFamily="34" charset="0"/>
              </a:rPr>
              <a:t> will usually also have a sample that you can listen to. The most important information is probably the </a:t>
            </a:r>
            <a:r>
              <a:rPr lang="en-CA" sz="1600" b="1" dirty="0" smtClean="0">
                <a:latin typeface="Calibri" pitchFamily="34" charset="0"/>
                <a:cs typeface="Calibri" pitchFamily="34" charset="0"/>
              </a:rPr>
              <a:t>available copies and holds </a:t>
            </a:r>
            <a:r>
              <a:rPr lang="en-CA" sz="1600" dirty="0" smtClean="0">
                <a:latin typeface="Calibri" pitchFamily="34" charset="0"/>
                <a:cs typeface="Calibri" pitchFamily="34" charset="0"/>
              </a:rPr>
              <a:t>data. Here you can quickly see whether or not the eBook or </a:t>
            </a:r>
            <a:r>
              <a:rPr lang="en-CA" sz="1600" dirty="0" err="1" smtClean="0">
                <a:latin typeface="Calibri" pitchFamily="34" charset="0"/>
                <a:cs typeface="Calibri" pitchFamily="34" charset="0"/>
              </a:rPr>
              <a:t>Audiobook</a:t>
            </a:r>
            <a:r>
              <a:rPr lang="en-CA" sz="1600" dirty="0" smtClean="0">
                <a:latin typeface="Calibri" pitchFamily="34" charset="0"/>
                <a:cs typeface="Calibri" pitchFamily="34" charset="0"/>
              </a:rPr>
              <a:t> is available. For more information, click on the title.</a:t>
            </a:r>
          </a:p>
          <a:p>
            <a:endParaRPr lang="en-US" sz="16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Audiobooks</a:t>
            </a:r>
            <a:r>
              <a:rPr lang="en-CA" dirty="0" smtClean="0"/>
              <a:t> and eBooks</a:t>
            </a:r>
            <a:endParaRPr lang="en-CA" dirty="0"/>
          </a:p>
        </p:txBody>
      </p:sp>
      <p:sp>
        <p:nvSpPr>
          <p:cNvPr id="3" name="Content Placeholder 2"/>
          <p:cNvSpPr>
            <a:spLocks noGrp="1"/>
          </p:cNvSpPr>
          <p:nvPr>
            <p:ph idx="1"/>
          </p:nvPr>
        </p:nvSpPr>
        <p:spPr>
          <a:xfrm>
            <a:off x="285720" y="2285992"/>
            <a:ext cx="3114668" cy="3786214"/>
          </a:xfrm>
        </p:spPr>
        <p:txBody>
          <a:bodyPr>
            <a:normAutofit fontScale="62500" lnSpcReduction="20000"/>
          </a:bodyPr>
          <a:lstStyle/>
          <a:p>
            <a:pPr indent="0">
              <a:lnSpc>
                <a:spcPct val="120000"/>
              </a:lnSpc>
              <a:buNone/>
            </a:pPr>
            <a:r>
              <a:rPr lang="en-CA" dirty="0" smtClean="0">
                <a:latin typeface="Calibri" pitchFamily="34" charset="0"/>
                <a:cs typeface="Calibri" pitchFamily="34" charset="0"/>
              </a:rPr>
              <a:t>In the detailed view, you are able to read a longer summary of the book and ensure that the specifications of the file will work on your computer or device. You can also add the book to your wish list, add it to your cart, or if it is out, place a hold. It is important to make sure that the file is compatible with your computer or device, because it depends on the file (especially if you have a </a:t>
            </a:r>
            <a:r>
              <a:rPr lang="en-CA" dirty="0" err="1" smtClean="0">
                <a:latin typeface="Calibri" pitchFamily="34" charset="0"/>
                <a:cs typeface="Calibri" pitchFamily="34" charset="0"/>
              </a:rPr>
              <a:t>mac</a:t>
            </a:r>
            <a:r>
              <a:rPr lang="en-CA" dirty="0" smtClean="0">
                <a:latin typeface="Calibri" pitchFamily="34" charset="0"/>
                <a:cs typeface="Calibri" pitchFamily="34" charset="0"/>
              </a:rPr>
              <a:t>!)</a:t>
            </a:r>
            <a:endParaRPr lang="en-CA" dirty="0">
              <a:latin typeface="Calibri" pitchFamily="34" charset="0"/>
              <a:cs typeface="Calibri" pitchFamily="34" charset="0"/>
            </a:endParaRPr>
          </a:p>
        </p:txBody>
      </p:sp>
      <p:pic>
        <p:nvPicPr>
          <p:cNvPr id="6" name="Picture 5" descr="ebook info page.jpg"/>
          <p:cNvPicPr>
            <a:picLocks noChangeAspect="1"/>
          </p:cNvPicPr>
          <p:nvPr/>
        </p:nvPicPr>
        <p:blipFill>
          <a:blip r:embed="rId2"/>
          <a:stretch>
            <a:fillRect/>
          </a:stretch>
        </p:blipFill>
        <p:spPr>
          <a:xfrm>
            <a:off x="3571868" y="1928802"/>
            <a:ext cx="5175670" cy="422535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Audiobooks</a:t>
            </a:r>
            <a:r>
              <a:rPr lang="en-CA" dirty="0" smtClean="0"/>
              <a:t> and eBooks </a:t>
            </a:r>
            <a:endParaRPr lang="en-CA" dirty="0"/>
          </a:p>
        </p:txBody>
      </p:sp>
      <p:sp>
        <p:nvSpPr>
          <p:cNvPr id="7" name="TextBox 6"/>
          <p:cNvSpPr txBox="1"/>
          <p:nvPr/>
        </p:nvSpPr>
        <p:spPr>
          <a:xfrm>
            <a:off x="4214810" y="2214554"/>
            <a:ext cx="4714908" cy="523220"/>
          </a:xfrm>
          <a:prstGeom prst="rect">
            <a:avLst/>
          </a:prstGeom>
          <a:noFill/>
        </p:spPr>
        <p:txBody>
          <a:bodyPr wrap="square" rtlCol="0">
            <a:spAutoFit/>
          </a:bodyPr>
          <a:lstStyle/>
          <a:p>
            <a:r>
              <a:rPr lang="en-CA" sz="1400" dirty="0" smtClean="0">
                <a:latin typeface="+mj-lt"/>
              </a:rPr>
              <a:t>Once you have selected a book and added it to your cart, you can choose to </a:t>
            </a:r>
            <a:r>
              <a:rPr lang="en-CA" sz="1400" b="1" dirty="0" smtClean="0">
                <a:latin typeface="+mj-lt"/>
              </a:rPr>
              <a:t>Continue Browsing</a:t>
            </a:r>
            <a:r>
              <a:rPr lang="en-CA" sz="1400" dirty="0" smtClean="0">
                <a:latin typeface="+mj-lt"/>
              </a:rPr>
              <a:t> or </a:t>
            </a:r>
            <a:r>
              <a:rPr lang="en-CA" sz="1400" b="1" dirty="0" smtClean="0">
                <a:latin typeface="+mj-lt"/>
              </a:rPr>
              <a:t>Proceed to Checkout</a:t>
            </a:r>
            <a:endParaRPr lang="en-CA" sz="1400" b="1" dirty="0">
              <a:latin typeface="+mj-lt"/>
            </a:endParaRPr>
          </a:p>
        </p:txBody>
      </p:sp>
      <p:pic>
        <p:nvPicPr>
          <p:cNvPr id="8" name="Picture 7" descr="Checkout.jpg"/>
          <p:cNvPicPr>
            <a:picLocks noChangeAspect="1"/>
          </p:cNvPicPr>
          <p:nvPr/>
        </p:nvPicPr>
        <p:blipFill>
          <a:blip r:embed="rId2"/>
          <a:stretch>
            <a:fillRect/>
          </a:stretch>
        </p:blipFill>
        <p:spPr>
          <a:xfrm>
            <a:off x="428596" y="2071678"/>
            <a:ext cx="3671893" cy="1764497"/>
          </a:xfrm>
          <a:prstGeom prst="rect">
            <a:avLst/>
          </a:prstGeom>
        </p:spPr>
      </p:pic>
      <p:sp>
        <p:nvSpPr>
          <p:cNvPr id="9" name="TextBox 8"/>
          <p:cNvSpPr txBox="1"/>
          <p:nvPr/>
        </p:nvSpPr>
        <p:spPr>
          <a:xfrm>
            <a:off x="428596" y="4714884"/>
            <a:ext cx="4143404" cy="954107"/>
          </a:xfrm>
          <a:prstGeom prst="rect">
            <a:avLst/>
          </a:prstGeom>
          <a:noFill/>
        </p:spPr>
        <p:txBody>
          <a:bodyPr wrap="square" rtlCol="0">
            <a:spAutoFit/>
          </a:bodyPr>
          <a:lstStyle/>
          <a:p>
            <a:r>
              <a:rPr lang="en-CA" sz="1400" dirty="0" smtClean="0">
                <a:latin typeface="+mj-lt"/>
              </a:rPr>
              <a:t>If you </a:t>
            </a:r>
            <a:r>
              <a:rPr lang="en-CA" sz="1400" b="1" dirty="0" smtClean="0">
                <a:latin typeface="+mj-lt"/>
              </a:rPr>
              <a:t>Proceed to Checkout</a:t>
            </a:r>
            <a:r>
              <a:rPr lang="en-CA" sz="1400" dirty="0" smtClean="0">
                <a:latin typeface="+mj-lt"/>
              </a:rPr>
              <a:t> you will get to choose your lending period before confirming checkout. Also on this page you see a summary of how many books you have out.</a:t>
            </a:r>
            <a:endParaRPr lang="en-CA" sz="1400" dirty="0">
              <a:latin typeface="+mj-lt"/>
            </a:endParaRPr>
          </a:p>
        </p:txBody>
      </p:sp>
      <p:pic>
        <p:nvPicPr>
          <p:cNvPr id="10" name="Picture 9" descr="ConfirmCheckout.jpg"/>
          <p:cNvPicPr>
            <a:picLocks noChangeAspect="1"/>
          </p:cNvPicPr>
          <p:nvPr/>
        </p:nvPicPr>
        <p:blipFill>
          <a:blip r:embed="rId3"/>
          <a:stretch>
            <a:fillRect/>
          </a:stretch>
        </p:blipFill>
        <p:spPr>
          <a:xfrm>
            <a:off x="4714876" y="3500438"/>
            <a:ext cx="3948120" cy="2801892"/>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Audiobooks</a:t>
            </a:r>
            <a:r>
              <a:rPr lang="en-CA" dirty="0" smtClean="0"/>
              <a:t> and eBooks</a:t>
            </a:r>
            <a:endParaRPr lang="en-CA" dirty="0"/>
          </a:p>
        </p:txBody>
      </p:sp>
      <p:pic>
        <p:nvPicPr>
          <p:cNvPr id="4" name="Picture 3" descr="download.png"/>
          <p:cNvPicPr>
            <a:picLocks noChangeAspect="1"/>
          </p:cNvPicPr>
          <p:nvPr/>
        </p:nvPicPr>
        <p:blipFill>
          <a:blip r:embed="rId2"/>
          <a:stretch>
            <a:fillRect/>
          </a:stretch>
        </p:blipFill>
        <p:spPr>
          <a:xfrm>
            <a:off x="457200" y="2286000"/>
            <a:ext cx="5105400" cy="3103383"/>
          </a:xfrm>
          <a:prstGeom prst="rect">
            <a:avLst/>
          </a:prstGeom>
        </p:spPr>
      </p:pic>
      <p:sp>
        <p:nvSpPr>
          <p:cNvPr id="5" name="TextBox 4"/>
          <p:cNvSpPr txBox="1"/>
          <p:nvPr/>
        </p:nvSpPr>
        <p:spPr>
          <a:xfrm>
            <a:off x="6019800" y="2286000"/>
            <a:ext cx="2819400" cy="3293209"/>
          </a:xfrm>
          <a:prstGeom prst="rect">
            <a:avLst/>
          </a:prstGeom>
          <a:noFill/>
        </p:spPr>
        <p:txBody>
          <a:bodyPr wrap="square" rtlCol="0">
            <a:spAutoFit/>
          </a:bodyPr>
          <a:lstStyle/>
          <a:p>
            <a:r>
              <a:rPr lang="en-US" sz="1600" dirty="0" smtClean="0">
                <a:latin typeface="+mj-lt"/>
              </a:rPr>
              <a:t>Once you have proceeded with your checkout, you are able to download your book. You will need to  open the appropriate program in order to access your book, either </a:t>
            </a:r>
            <a:r>
              <a:rPr lang="en-US" sz="1600" b="1" dirty="0" err="1" smtClean="0">
                <a:latin typeface="+mj-lt"/>
              </a:rPr>
              <a:t>OverDrive</a:t>
            </a:r>
            <a:r>
              <a:rPr lang="en-US" sz="1600" b="1" dirty="0" smtClean="0">
                <a:latin typeface="+mj-lt"/>
              </a:rPr>
              <a:t> Media </a:t>
            </a:r>
            <a:r>
              <a:rPr lang="en-US" sz="1600" dirty="0" smtClean="0">
                <a:latin typeface="+mj-lt"/>
              </a:rPr>
              <a:t>or </a:t>
            </a:r>
            <a:r>
              <a:rPr lang="en-US" sz="1600" b="1" dirty="0" smtClean="0">
                <a:latin typeface="+mj-lt"/>
              </a:rPr>
              <a:t>Adobe Digital Editions</a:t>
            </a:r>
            <a:r>
              <a:rPr lang="en-US" sz="1600" dirty="0" smtClean="0">
                <a:latin typeface="+mj-lt"/>
              </a:rPr>
              <a:t>. You will be able to access this page from any computer, and download you book on multiple computers during the time period you have borrowed this book.</a:t>
            </a:r>
            <a:endParaRPr lang="en-US" sz="1600" dirty="0">
              <a:latin typeface="+mj-l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Audiobooks</a:t>
            </a:r>
            <a:r>
              <a:rPr lang="en-US" dirty="0" smtClean="0"/>
              <a:t> and eBooks</a:t>
            </a:r>
            <a:endParaRPr lang="en-US" dirty="0"/>
          </a:p>
        </p:txBody>
      </p:sp>
      <p:sp>
        <p:nvSpPr>
          <p:cNvPr id="8" name="TextBox 7"/>
          <p:cNvSpPr txBox="1"/>
          <p:nvPr/>
        </p:nvSpPr>
        <p:spPr>
          <a:xfrm>
            <a:off x="2214546" y="1857364"/>
            <a:ext cx="6324600" cy="1077218"/>
          </a:xfrm>
          <a:prstGeom prst="rect">
            <a:avLst/>
          </a:prstGeom>
          <a:noFill/>
        </p:spPr>
        <p:txBody>
          <a:bodyPr wrap="square" rtlCol="0">
            <a:spAutoFit/>
          </a:bodyPr>
          <a:lstStyle/>
          <a:p>
            <a:r>
              <a:rPr lang="en-US" sz="1600" dirty="0" smtClean="0">
                <a:latin typeface="+mj-lt"/>
              </a:rPr>
              <a:t>If you are looking for books that might be in the public domain, check out the </a:t>
            </a:r>
            <a:r>
              <a:rPr lang="en-US" sz="1600" b="1" dirty="0" smtClean="0">
                <a:latin typeface="+mj-lt"/>
              </a:rPr>
              <a:t>Additional eBooks Always Available </a:t>
            </a:r>
            <a:r>
              <a:rPr lang="en-US" sz="1600" dirty="0" smtClean="0">
                <a:latin typeface="+mj-lt"/>
              </a:rPr>
              <a:t>link under the browse menu. Here you can access hundreds of books that do not count toward your checkout limits. </a:t>
            </a:r>
            <a:endParaRPr lang="en-US" sz="1600" dirty="0">
              <a:latin typeface="+mj-lt"/>
            </a:endParaRPr>
          </a:p>
        </p:txBody>
      </p:sp>
      <p:sp>
        <p:nvSpPr>
          <p:cNvPr id="9" name="TextBox 8"/>
          <p:cNvSpPr txBox="1"/>
          <p:nvPr/>
        </p:nvSpPr>
        <p:spPr>
          <a:xfrm>
            <a:off x="2362200" y="4114800"/>
            <a:ext cx="2971800" cy="1569660"/>
          </a:xfrm>
          <a:prstGeom prst="rect">
            <a:avLst/>
          </a:prstGeom>
          <a:noFill/>
        </p:spPr>
        <p:txBody>
          <a:bodyPr wrap="square" rtlCol="0">
            <a:spAutoFit/>
          </a:bodyPr>
          <a:lstStyle/>
          <a:p>
            <a:r>
              <a:rPr lang="en-US" sz="1600" dirty="0" smtClean="0">
                <a:latin typeface="+mj-lt"/>
              </a:rPr>
              <a:t>Once here, you can browse or search in the same style as the main website. Here, however, you can directly download the books instead of putting them into your cart and checking out.</a:t>
            </a:r>
            <a:endParaRPr lang="en-US" sz="1600" dirty="0">
              <a:latin typeface="+mj-lt"/>
            </a:endParaRPr>
          </a:p>
        </p:txBody>
      </p:sp>
      <p:pic>
        <p:nvPicPr>
          <p:cNvPr id="11" name="Picture 10" descr="additional Ebooks.jpg"/>
          <p:cNvPicPr>
            <a:picLocks noChangeAspect="1"/>
          </p:cNvPicPr>
          <p:nvPr/>
        </p:nvPicPr>
        <p:blipFill>
          <a:blip r:embed="rId2"/>
          <a:stretch>
            <a:fillRect/>
          </a:stretch>
        </p:blipFill>
        <p:spPr>
          <a:xfrm>
            <a:off x="642910" y="1857364"/>
            <a:ext cx="1388864" cy="4562483"/>
          </a:xfrm>
          <a:prstGeom prst="rect">
            <a:avLst/>
          </a:prstGeom>
        </p:spPr>
      </p:pic>
      <p:pic>
        <p:nvPicPr>
          <p:cNvPr id="12" name="Picture 11" descr="Public Domain.jpg"/>
          <p:cNvPicPr>
            <a:picLocks noChangeAspect="1"/>
          </p:cNvPicPr>
          <p:nvPr/>
        </p:nvPicPr>
        <p:blipFill>
          <a:blip r:embed="rId3"/>
          <a:stretch>
            <a:fillRect/>
          </a:stretch>
        </p:blipFill>
        <p:spPr>
          <a:xfrm>
            <a:off x="5500694" y="2857495"/>
            <a:ext cx="3000396" cy="3767107"/>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4" name="TextBox 3"/>
          <p:cNvSpPr txBox="1"/>
          <p:nvPr/>
        </p:nvSpPr>
        <p:spPr>
          <a:xfrm>
            <a:off x="609600" y="2438400"/>
            <a:ext cx="7534300" cy="2308324"/>
          </a:xfrm>
          <a:prstGeom prst="rect">
            <a:avLst/>
          </a:prstGeom>
          <a:noFill/>
        </p:spPr>
        <p:txBody>
          <a:bodyPr wrap="square" rtlCol="0">
            <a:spAutoFit/>
          </a:bodyPr>
          <a:lstStyle/>
          <a:p>
            <a:r>
              <a:rPr lang="en-US" sz="2400" dirty="0" smtClean="0">
                <a:latin typeface="+mj-lt"/>
              </a:rPr>
              <a:t>Please ask any questions you may have!</a:t>
            </a:r>
          </a:p>
          <a:p>
            <a:endParaRPr lang="en-US" sz="2400" dirty="0" smtClean="0">
              <a:latin typeface="+mj-lt"/>
            </a:endParaRPr>
          </a:p>
          <a:p>
            <a:r>
              <a:rPr lang="en-US" sz="2400" dirty="0" smtClean="0">
                <a:latin typeface="+mj-lt"/>
              </a:rPr>
              <a:t>Also, remember the </a:t>
            </a:r>
            <a:r>
              <a:rPr lang="en-US" sz="2400" b="1" dirty="0" smtClean="0">
                <a:latin typeface="+mj-lt"/>
              </a:rPr>
              <a:t>CAP intern </a:t>
            </a:r>
            <a:r>
              <a:rPr lang="en-US" sz="2400" dirty="0" smtClean="0">
                <a:latin typeface="+mj-lt"/>
              </a:rPr>
              <a:t>is here to assist you with all of these tools. If you want to learn any of these online tools in more detail, please book an appointment with your CAP intern.</a:t>
            </a:r>
            <a:endParaRPr lang="en-US" sz="2400" dirty="0">
              <a:latin typeface="+mj-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Important Links</a:t>
            </a:r>
            <a:endParaRPr lang="en-CA" dirty="0"/>
          </a:p>
        </p:txBody>
      </p:sp>
      <p:sp>
        <p:nvSpPr>
          <p:cNvPr id="3" name="Content Placeholder 2"/>
          <p:cNvSpPr>
            <a:spLocks noGrp="1"/>
          </p:cNvSpPr>
          <p:nvPr>
            <p:ph idx="1"/>
          </p:nvPr>
        </p:nvSpPr>
        <p:spPr/>
        <p:txBody>
          <a:bodyPr/>
          <a:lstStyle/>
          <a:p>
            <a:pPr>
              <a:buNone/>
            </a:pPr>
            <a:r>
              <a:rPr lang="en-CA" sz="2400" dirty="0" smtClean="0">
                <a:latin typeface="+mj-lt"/>
              </a:rPr>
              <a:t>There are four important links to note here:</a:t>
            </a:r>
          </a:p>
          <a:p>
            <a:pPr>
              <a:buNone/>
            </a:pPr>
            <a:endParaRPr lang="en-CA" sz="2400" dirty="0" smtClean="0">
              <a:latin typeface="+mj-lt"/>
            </a:endParaRPr>
          </a:p>
          <a:p>
            <a:pPr>
              <a:buNone/>
            </a:pPr>
            <a:endParaRPr lang="en-CA" sz="2400" dirty="0" smtClean="0">
              <a:latin typeface="+mj-lt"/>
            </a:endParaRPr>
          </a:p>
          <a:p>
            <a:r>
              <a:rPr lang="en-CA" sz="2400" dirty="0" smtClean="0">
                <a:latin typeface="+mj-lt"/>
              </a:rPr>
              <a:t>Catalogue</a:t>
            </a:r>
          </a:p>
          <a:p>
            <a:r>
              <a:rPr lang="en-CA" sz="2400" dirty="0" smtClean="0">
                <a:latin typeface="+mj-lt"/>
              </a:rPr>
              <a:t>Research</a:t>
            </a:r>
          </a:p>
          <a:p>
            <a:r>
              <a:rPr lang="en-CA" sz="2400" dirty="0" smtClean="0">
                <a:latin typeface="+mj-lt"/>
              </a:rPr>
              <a:t>Download Audio Books</a:t>
            </a:r>
          </a:p>
          <a:p>
            <a:r>
              <a:rPr lang="en-CA" sz="2400" dirty="0" smtClean="0">
                <a:latin typeface="+mj-lt"/>
              </a:rPr>
              <a:t>Download eBooks</a:t>
            </a:r>
          </a:p>
          <a:p>
            <a:endParaRPr lang="en-CA" dirty="0"/>
          </a:p>
        </p:txBody>
      </p:sp>
      <p:pic>
        <p:nvPicPr>
          <p:cNvPr id="4" name="Picture 3" descr="website.jpg"/>
          <p:cNvPicPr>
            <a:picLocks noChangeAspect="1"/>
          </p:cNvPicPr>
          <p:nvPr/>
        </p:nvPicPr>
        <p:blipFill>
          <a:blip r:embed="rId2"/>
          <a:stretch>
            <a:fillRect/>
          </a:stretch>
        </p:blipFill>
        <p:spPr>
          <a:xfrm>
            <a:off x="4143372" y="2500306"/>
            <a:ext cx="4661300" cy="3729039"/>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smtClean="0"/>
              <a:t>Catalogue</a:t>
            </a:r>
            <a:endParaRPr lang="en-CA" dirty="0"/>
          </a:p>
        </p:txBody>
      </p:sp>
      <p:sp>
        <p:nvSpPr>
          <p:cNvPr id="3" name="Content Placeholder 2"/>
          <p:cNvSpPr>
            <a:spLocks noGrp="1"/>
          </p:cNvSpPr>
          <p:nvPr>
            <p:ph idx="1"/>
          </p:nvPr>
        </p:nvSpPr>
        <p:spPr/>
        <p:txBody>
          <a:bodyPr>
            <a:normAutofit/>
          </a:bodyPr>
          <a:lstStyle/>
          <a:p>
            <a:pPr>
              <a:buNone/>
            </a:pPr>
            <a:r>
              <a:rPr lang="en-CA" sz="1800" dirty="0" smtClean="0">
                <a:latin typeface="Calibri" pitchFamily="34" charset="0"/>
                <a:cs typeface="Calibri" pitchFamily="34" charset="0"/>
              </a:rPr>
              <a:t>This is where you can search the Bruce County Library catalogue. You can search the entire county or a specific branch. Here you will learn how many copies of specific books are available and in which branches they are available.</a:t>
            </a:r>
          </a:p>
          <a:p>
            <a:pPr>
              <a:buNone/>
            </a:pPr>
            <a:endParaRPr lang="en-CA" sz="1800" dirty="0" smtClean="0">
              <a:latin typeface="Calibri" pitchFamily="34" charset="0"/>
              <a:cs typeface="Calibri" pitchFamily="34" charset="0"/>
            </a:endParaRPr>
          </a:p>
          <a:p>
            <a:pPr>
              <a:buNone/>
            </a:pPr>
            <a:r>
              <a:rPr lang="en-CA" sz="1800" dirty="0" smtClean="0">
                <a:latin typeface="Calibri" pitchFamily="34" charset="0"/>
                <a:cs typeface="Calibri" pitchFamily="34" charset="0"/>
              </a:rPr>
              <a:t>There are many more specialized functions you can do online from home, including:</a:t>
            </a:r>
          </a:p>
          <a:p>
            <a:r>
              <a:rPr lang="en-CA" sz="1800" dirty="0" smtClean="0">
                <a:latin typeface="Calibri" pitchFamily="34" charset="0"/>
                <a:cs typeface="Calibri" pitchFamily="34" charset="0"/>
              </a:rPr>
              <a:t>place a hold</a:t>
            </a:r>
          </a:p>
          <a:p>
            <a:r>
              <a:rPr lang="en-CA" sz="1800" dirty="0" smtClean="0">
                <a:latin typeface="Calibri" pitchFamily="34" charset="0"/>
                <a:cs typeface="Calibri" pitchFamily="34" charset="0"/>
              </a:rPr>
              <a:t>Interlibrary loan</a:t>
            </a:r>
          </a:p>
          <a:p>
            <a:r>
              <a:rPr lang="en-CA" sz="1800" dirty="0" smtClean="0">
                <a:latin typeface="Calibri" pitchFamily="34" charset="0"/>
                <a:cs typeface="Calibri" pitchFamily="34" charset="0"/>
              </a:rPr>
              <a:t>Renew books </a:t>
            </a:r>
          </a:p>
          <a:p>
            <a:r>
              <a:rPr lang="en-CA" sz="1800" dirty="0" smtClean="0">
                <a:latin typeface="Calibri" pitchFamily="34" charset="0"/>
                <a:cs typeface="Calibri" pitchFamily="34" charset="0"/>
              </a:rPr>
              <a:t>Recommend an order</a:t>
            </a:r>
          </a:p>
          <a:p>
            <a:r>
              <a:rPr lang="en-CA" sz="1800" dirty="0" smtClean="0">
                <a:latin typeface="Calibri" pitchFamily="34" charset="0"/>
                <a:cs typeface="Calibri" pitchFamily="34" charset="0"/>
              </a:rPr>
              <a:t>Access other library catalogues</a:t>
            </a:r>
          </a:p>
          <a:p>
            <a:r>
              <a:rPr lang="en-CA" sz="1800" dirty="0" smtClean="0">
                <a:latin typeface="Calibri" pitchFamily="34" charset="0"/>
                <a:cs typeface="Calibri" pitchFamily="34" charset="0"/>
              </a:rPr>
              <a:t>Access Bruce’s history online </a:t>
            </a:r>
          </a:p>
          <a:p>
            <a:r>
              <a:rPr lang="en-CA" sz="1800" dirty="0" smtClean="0">
                <a:latin typeface="Calibri" pitchFamily="34" charset="0"/>
                <a:cs typeface="Calibri" pitchFamily="34" charset="0"/>
              </a:rPr>
              <a:t>Change your address</a:t>
            </a:r>
          </a:p>
          <a:p>
            <a:r>
              <a:rPr lang="en-CA" sz="1800" dirty="0" smtClean="0">
                <a:latin typeface="Calibri" pitchFamily="34" charset="0"/>
                <a:cs typeface="Calibri" pitchFamily="34" charset="0"/>
              </a:rPr>
              <a:t>And more...</a:t>
            </a:r>
          </a:p>
          <a:p>
            <a:pPr>
              <a:buNone/>
            </a:pPr>
            <a:endParaRPr lang="en-CA" dirty="0" smtClean="0"/>
          </a:p>
          <a:p>
            <a:pPr>
              <a:buNone/>
            </a:pPr>
            <a:endParaRPr lang="en-CA" dirty="0"/>
          </a:p>
        </p:txBody>
      </p:sp>
      <p:pic>
        <p:nvPicPr>
          <p:cNvPr id="4" name="Picture 3" descr="catalogue.jpg"/>
          <p:cNvPicPr>
            <a:picLocks noChangeAspect="1"/>
          </p:cNvPicPr>
          <p:nvPr/>
        </p:nvPicPr>
        <p:blipFill>
          <a:blip r:embed="rId2"/>
          <a:stretch>
            <a:fillRect/>
          </a:stretch>
        </p:blipFill>
        <p:spPr>
          <a:xfrm>
            <a:off x="3929058" y="3643314"/>
            <a:ext cx="4940453" cy="2428892"/>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6" name="Picture 8" descr="http://www.computerclipart.com/computer_clipart_images/learning_on_the_computer_in_an_internet_online_school_0521-1004-3015-4142_SMU.jpg"/>
          <p:cNvPicPr>
            <a:picLocks noChangeAspect="1" noChangeArrowheads="1"/>
          </p:cNvPicPr>
          <p:nvPr/>
        </p:nvPicPr>
        <p:blipFill>
          <a:blip r:embed="rId2"/>
          <a:srcRect/>
          <a:stretch>
            <a:fillRect/>
          </a:stretch>
        </p:blipFill>
        <p:spPr bwMode="auto">
          <a:xfrm>
            <a:off x="5857884" y="3714752"/>
            <a:ext cx="2695575" cy="2857500"/>
          </a:xfrm>
          <a:prstGeom prst="rect">
            <a:avLst/>
          </a:prstGeom>
          <a:noFill/>
        </p:spPr>
      </p:pic>
      <p:sp>
        <p:nvSpPr>
          <p:cNvPr id="2" name="Title 1"/>
          <p:cNvSpPr>
            <a:spLocks noGrp="1"/>
          </p:cNvSpPr>
          <p:nvPr>
            <p:ph type="title"/>
          </p:nvPr>
        </p:nvSpPr>
        <p:spPr/>
        <p:txBody>
          <a:bodyPr>
            <a:normAutofit/>
          </a:bodyPr>
          <a:lstStyle/>
          <a:p>
            <a:r>
              <a:rPr lang="en-CA" dirty="0" smtClean="0"/>
              <a:t>Research</a:t>
            </a:r>
            <a:endParaRPr lang="en-CA" dirty="0"/>
          </a:p>
        </p:txBody>
      </p:sp>
      <p:sp>
        <p:nvSpPr>
          <p:cNvPr id="3" name="Content Placeholder 2"/>
          <p:cNvSpPr>
            <a:spLocks noGrp="1"/>
          </p:cNvSpPr>
          <p:nvPr>
            <p:ph idx="1"/>
          </p:nvPr>
        </p:nvSpPr>
        <p:spPr>
          <a:xfrm>
            <a:off x="457200" y="2714620"/>
            <a:ext cx="8229600" cy="3143272"/>
          </a:xfrm>
        </p:spPr>
        <p:txBody>
          <a:bodyPr numCol="2">
            <a:normAutofit fontScale="47500" lnSpcReduction="20000"/>
          </a:bodyPr>
          <a:lstStyle/>
          <a:p>
            <a:r>
              <a:rPr lang="en-US" b="1" dirty="0" smtClean="0">
                <a:latin typeface="+mj-lt"/>
              </a:rPr>
              <a:t>Gale Databases</a:t>
            </a:r>
            <a:r>
              <a:rPr lang="en-US" dirty="0" smtClean="0">
                <a:latin typeface="+mj-lt"/>
              </a:rPr>
              <a:t> (offers access to over 50 topic specific databases), including:</a:t>
            </a:r>
            <a:endParaRPr lang="en-CA" dirty="0" smtClean="0">
              <a:latin typeface="+mj-lt"/>
            </a:endParaRPr>
          </a:p>
          <a:p>
            <a:pPr lvl="1">
              <a:buNone/>
            </a:pPr>
            <a:r>
              <a:rPr lang="en-US" dirty="0" smtClean="0">
                <a:latin typeface="+mj-lt"/>
              </a:rPr>
              <a:t>Canadian Periodicals</a:t>
            </a:r>
            <a:endParaRPr lang="en-CA" dirty="0" smtClean="0">
              <a:latin typeface="+mj-lt"/>
            </a:endParaRPr>
          </a:p>
          <a:p>
            <a:pPr lvl="1">
              <a:buNone/>
            </a:pPr>
            <a:r>
              <a:rPr lang="en-US" dirty="0" smtClean="0">
                <a:latin typeface="+mj-lt"/>
              </a:rPr>
              <a:t>Computer database</a:t>
            </a:r>
            <a:endParaRPr lang="en-CA" dirty="0" smtClean="0">
              <a:latin typeface="+mj-lt"/>
            </a:endParaRPr>
          </a:p>
          <a:p>
            <a:pPr lvl="1">
              <a:buNone/>
            </a:pPr>
            <a:r>
              <a:rPr lang="en-US" dirty="0" smtClean="0">
                <a:latin typeface="+mj-lt"/>
              </a:rPr>
              <a:t>Discovering Collection</a:t>
            </a:r>
            <a:endParaRPr lang="en-CA" dirty="0" smtClean="0">
              <a:latin typeface="+mj-lt"/>
            </a:endParaRPr>
          </a:p>
          <a:p>
            <a:pPr lvl="1">
              <a:buNone/>
            </a:pPr>
            <a:r>
              <a:rPr lang="en-US" dirty="0" smtClean="0">
                <a:latin typeface="+mj-lt"/>
              </a:rPr>
              <a:t>Expanded Academic ASAP</a:t>
            </a:r>
            <a:endParaRPr lang="en-CA" dirty="0" smtClean="0">
              <a:latin typeface="+mj-lt"/>
            </a:endParaRPr>
          </a:p>
          <a:p>
            <a:pPr lvl="1">
              <a:buNone/>
            </a:pPr>
            <a:r>
              <a:rPr lang="en-US" dirty="0" smtClean="0">
                <a:latin typeface="+mj-lt"/>
              </a:rPr>
              <a:t>General Reference Centre Gold</a:t>
            </a:r>
            <a:endParaRPr lang="en-CA" dirty="0" smtClean="0">
              <a:latin typeface="+mj-lt"/>
            </a:endParaRPr>
          </a:p>
          <a:p>
            <a:pPr lvl="1">
              <a:buNone/>
            </a:pPr>
            <a:r>
              <a:rPr lang="en-US" dirty="0" smtClean="0">
                <a:latin typeface="+mj-lt"/>
              </a:rPr>
              <a:t>Info </a:t>
            </a:r>
            <a:r>
              <a:rPr lang="en-US" dirty="0" err="1" smtClean="0">
                <a:latin typeface="+mj-lt"/>
              </a:rPr>
              <a:t>TracNewstand</a:t>
            </a:r>
            <a:endParaRPr lang="en-CA" dirty="0" smtClean="0">
              <a:latin typeface="+mj-lt"/>
            </a:endParaRPr>
          </a:p>
          <a:p>
            <a:pPr lvl="1">
              <a:buNone/>
            </a:pPr>
            <a:r>
              <a:rPr lang="en-US" dirty="0" err="1" smtClean="0">
                <a:latin typeface="+mj-lt"/>
              </a:rPr>
              <a:t>PebbleGo</a:t>
            </a:r>
            <a:r>
              <a:rPr lang="en-US" dirty="0" smtClean="0">
                <a:latin typeface="+mj-lt"/>
              </a:rPr>
              <a:t> – the Emergent Reader ResearchSolution</a:t>
            </a:r>
          </a:p>
          <a:p>
            <a:pPr lvl="1">
              <a:buFont typeface="Wingdings" pitchFamily="2" charset="2"/>
              <a:buChar char="Ø"/>
            </a:pPr>
            <a:endParaRPr lang="en-CA" dirty="0" smtClean="0">
              <a:latin typeface="+mj-lt"/>
            </a:endParaRPr>
          </a:p>
          <a:p>
            <a:r>
              <a:rPr lang="en-US" b="1" dirty="0" smtClean="0">
                <a:latin typeface="+mj-lt"/>
              </a:rPr>
              <a:t>Career Cruising</a:t>
            </a:r>
          </a:p>
          <a:p>
            <a:r>
              <a:rPr lang="en-US" b="1" dirty="0" smtClean="0">
                <a:latin typeface="+mj-lt"/>
              </a:rPr>
              <a:t>Ancestry.com</a:t>
            </a:r>
            <a:endParaRPr lang="en-CA" dirty="0" smtClean="0">
              <a:latin typeface="+mj-lt"/>
            </a:endParaRPr>
          </a:p>
          <a:p>
            <a:r>
              <a:rPr lang="en-US" b="1" dirty="0" smtClean="0">
                <a:latin typeface="+mj-lt"/>
              </a:rPr>
              <a:t>Consumer Reports</a:t>
            </a:r>
          </a:p>
          <a:p>
            <a:r>
              <a:rPr lang="en-US" b="1" dirty="0" err="1" smtClean="0">
                <a:latin typeface="+mj-lt"/>
              </a:rPr>
              <a:t>Tumblebook</a:t>
            </a:r>
            <a:r>
              <a:rPr lang="en-US" b="1" dirty="0" smtClean="0">
                <a:latin typeface="+mj-lt"/>
              </a:rPr>
              <a:t> Library</a:t>
            </a:r>
            <a:endParaRPr lang="en-CA" dirty="0" smtClean="0">
              <a:latin typeface="+mj-lt"/>
            </a:endParaRPr>
          </a:p>
          <a:p>
            <a:r>
              <a:rPr lang="en-US" b="1" dirty="0" smtClean="0">
                <a:latin typeface="+mj-lt"/>
              </a:rPr>
              <a:t>Teen Health and Wellness</a:t>
            </a:r>
          </a:p>
          <a:p>
            <a:r>
              <a:rPr lang="en-US" b="1" dirty="0" err="1" smtClean="0">
                <a:latin typeface="+mj-lt"/>
              </a:rPr>
              <a:t>eLibrary</a:t>
            </a:r>
            <a:r>
              <a:rPr lang="en-US" b="1" dirty="0" smtClean="0">
                <a:latin typeface="+mj-lt"/>
              </a:rPr>
              <a:t> Elementary Barcode Access</a:t>
            </a:r>
            <a:endParaRPr lang="en-CA" dirty="0" smtClean="0">
              <a:latin typeface="+mj-lt"/>
            </a:endParaRPr>
          </a:p>
          <a:p>
            <a:pPr>
              <a:buNone/>
            </a:pPr>
            <a:endParaRPr lang="en-US" b="1" dirty="0" smtClean="0">
              <a:latin typeface="+mj-lt"/>
            </a:endParaRPr>
          </a:p>
          <a:p>
            <a:r>
              <a:rPr lang="en-US" b="1" dirty="0" err="1" smtClean="0">
                <a:latin typeface="+mj-lt"/>
              </a:rPr>
              <a:t>EBSCOhost</a:t>
            </a:r>
            <a:endParaRPr lang="en-CA" dirty="0" smtClean="0">
              <a:latin typeface="+mj-lt"/>
            </a:endParaRPr>
          </a:p>
          <a:p>
            <a:pPr lvl="1">
              <a:buNone/>
            </a:pPr>
            <a:r>
              <a:rPr lang="en-US" dirty="0" smtClean="0">
                <a:latin typeface="+mj-lt"/>
              </a:rPr>
              <a:t>Canadian Points of View</a:t>
            </a:r>
            <a:endParaRPr lang="en-CA" dirty="0" smtClean="0">
              <a:latin typeface="+mj-lt"/>
            </a:endParaRPr>
          </a:p>
          <a:p>
            <a:pPr lvl="1">
              <a:buNone/>
            </a:pPr>
            <a:r>
              <a:rPr lang="en-US" dirty="0" smtClean="0">
                <a:latin typeface="+mj-lt"/>
              </a:rPr>
              <a:t>Consumer Health Complete</a:t>
            </a:r>
            <a:endParaRPr lang="en-CA" dirty="0" smtClean="0">
              <a:latin typeface="+mj-lt"/>
            </a:endParaRPr>
          </a:p>
          <a:p>
            <a:pPr lvl="1">
              <a:buNone/>
            </a:pPr>
            <a:r>
              <a:rPr lang="en-US" dirty="0" smtClean="0">
                <a:latin typeface="+mj-lt"/>
              </a:rPr>
              <a:t>Consumer Health Information: French</a:t>
            </a:r>
            <a:endParaRPr lang="en-CA" dirty="0" smtClean="0">
              <a:latin typeface="+mj-lt"/>
            </a:endParaRPr>
          </a:p>
          <a:p>
            <a:pPr lvl="1">
              <a:buNone/>
            </a:pPr>
            <a:r>
              <a:rPr lang="en-US" dirty="0" smtClean="0">
                <a:latin typeface="+mj-lt"/>
              </a:rPr>
              <a:t>Consumer Reports</a:t>
            </a:r>
            <a:endParaRPr lang="en-CA" dirty="0" smtClean="0">
              <a:latin typeface="+mj-lt"/>
            </a:endParaRPr>
          </a:p>
          <a:p>
            <a:pPr lvl="1">
              <a:buNone/>
            </a:pPr>
            <a:r>
              <a:rPr lang="en-US" dirty="0" smtClean="0">
                <a:latin typeface="+mj-lt"/>
              </a:rPr>
              <a:t>Novelist</a:t>
            </a:r>
            <a:endParaRPr lang="en-CA" dirty="0" smtClean="0">
              <a:latin typeface="+mj-lt"/>
            </a:endParaRPr>
          </a:p>
          <a:p>
            <a:pPr lvl="1">
              <a:buNone/>
            </a:pPr>
            <a:r>
              <a:rPr lang="en-US" dirty="0" smtClean="0">
                <a:latin typeface="+mj-lt"/>
              </a:rPr>
              <a:t>Novelist French Interface</a:t>
            </a:r>
            <a:endParaRPr lang="en-CA" dirty="0" smtClean="0">
              <a:latin typeface="+mj-lt"/>
            </a:endParaRPr>
          </a:p>
          <a:p>
            <a:pPr lvl="1">
              <a:buNone/>
            </a:pPr>
            <a:r>
              <a:rPr lang="en-US" dirty="0" smtClean="0">
                <a:latin typeface="+mj-lt"/>
              </a:rPr>
              <a:t>Novelist K-8</a:t>
            </a:r>
            <a:endParaRPr lang="en-CA" dirty="0" smtClean="0">
              <a:latin typeface="+mj-lt"/>
            </a:endParaRPr>
          </a:p>
          <a:p>
            <a:endParaRPr lang="en-CA" dirty="0" smtClean="0">
              <a:latin typeface="+mj-lt"/>
            </a:endParaRPr>
          </a:p>
          <a:p>
            <a:endParaRPr lang="en-CA" dirty="0" smtClean="0">
              <a:latin typeface="+mj-lt"/>
            </a:endParaRPr>
          </a:p>
          <a:p>
            <a:endParaRPr lang="en-CA" dirty="0" smtClean="0">
              <a:latin typeface="+mj-lt"/>
            </a:endParaRPr>
          </a:p>
          <a:p>
            <a:endParaRPr lang="en-CA" dirty="0" smtClean="0">
              <a:latin typeface="+mj-lt"/>
            </a:endParaRPr>
          </a:p>
          <a:p>
            <a:endParaRPr lang="en-CA" dirty="0" smtClean="0">
              <a:latin typeface="+mj-lt"/>
            </a:endParaRPr>
          </a:p>
          <a:p>
            <a:endParaRPr lang="en-CA" dirty="0" smtClean="0"/>
          </a:p>
          <a:p>
            <a:pPr>
              <a:buNone/>
            </a:pPr>
            <a:endParaRPr lang="en-CA" dirty="0"/>
          </a:p>
        </p:txBody>
      </p:sp>
      <p:sp>
        <p:nvSpPr>
          <p:cNvPr id="4" name="TextBox 3"/>
          <p:cNvSpPr txBox="1"/>
          <p:nvPr/>
        </p:nvSpPr>
        <p:spPr>
          <a:xfrm>
            <a:off x="642910" y="1714488"/>
            <a:ext cx="7643866" cy="923330"/>
          </a:xfrm>
          <a:prstGeom prst="rect">
            <a:avLst/>
          </a:prstGeom>
          <a:noFill/>
        </p:spPr>
        <p:txBody>
          <a:bodyPr wrap="square" rtlCol="0">
            <a:spAutoFit/>
          </a:bodyPr>
          <a:lstStyle/>
          <a:p>
            <a:r>
              <a:rPr lang="en-CA" dirty="0" smtClean="0">
                <a:latin typeface="+mj-lt"/>
              </a:rPr>
              <a:t>Once you click on the research link, you will be brought to a page containing access to our research databases and other fun research tools. This includes:</a:t>
            </a:r>
          </a:p>
          <a:p>
            <a:endParaRPr lang="en-CA"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Gale Databases</a:t>
            </a:r>
            <a:endParaRPr lang="en-CA" dirty="0"/>
          </a:p>
        </p:txBody>
      </p:sp>
      <p:sp>
        <p:nvSpPr>
          <p:cNvPr id="4" name="TextBox 3"/>
          <p:cNvSpPr txBox="1"/>
          <p:nvPr/>
        </p:nvSpPr>
        <p:spPr>
          <a:xfrm>
            <a:off x="428596" y="1785926"/>
            <a:ext cx="4071966" cy="4416594"/>
          </a:xfrm>
          <a:prstGeom prst="rect">
            <a:avLst/>
          </a:prstGeom>
          <a:noFill/>
        </p:spPr>
        <p:txBody>
          <a:bodyPr wrap="square" rtlCol="0">
            <a:spAutoFit/>
          </a:bodyPr>
          <a:lstStyle/>
          <a:p>
            <a:pPr lvl="1">
              <a:buNone/>
            </a:pPr>
            <a:r>
              <a:rPr lang="en-US" b="1" dirty="0" smtClean="0">
                <a:latin typeface="+mj-lt"/>
              </a:rPr>
              <a:t>Canadian Periodicals</a:t>
            </a:r>
          </a:p>
          <a:p>
            <a:pPr lvl="1">
              <a:buNone/>
            </a:pPr>
            <a:r>
              <a:rPr lang="en-CA" sz="1400" dirty="0" smtClean="0">
                <a:latin typeface="+mj-lt"/>
              </a:rPr>
              <a:t>Find millions of articles from a comprehensive list of Canadian and International journals, magazines and reference content from Gale, all with a Canadian focus. Includes the Globe and Mail; Maclean's weekly magazine; Canadian News Facts; and reference materials, such as the Canadian Parliamentary Guide and Canadian Newsmakers. </a:t>
            </a:r>
          </a:p>
          <a:p>
            <a:pPr lvl="1">
              <a:buNone/>
            </a:pPr>
            <a:endParaRPr lang="en-CA" sz="1050" dirty="0" smtClean="0">
              <a:latin typeface="+mj-lt"/>
            </a:endParaRPr>
          </a:p>
          <a:p>
            <a:pPr lvl="1">
              <a:buNone/>
            </a:pPr>
            <a:endParaRPr lang="en-CA" sz="1050" dirty="0" smtClean="0">
              <a:latin typeface="+mj-lt"/>
            </a:endParaRPr>
          </a:p>
          <a:p>
            <a:pPr lvl="1">
              <a:buNone/>
            </a:pPr>
            <a:endParaRPr lang="en-CA" sz="1050" dirty="0" smtClean="0">
              <a:latin typeface="+mj-lt"/>
            </a:endParaRPr>
          </a:p>
          <a:p>
            <a:pPr lvl="1">
              <a:buNone/>
            </a:pPr>
            <a:r>
              <a:rPr lang="en-US" b="1" dirty="0" smtClean="0">
                <a:latin typeface="+mj-lt"/>
              </a:rPr>
              <a:t>Computer Database</a:t>
            </a:r>
          </a:p>
          <a:p>
            <a:pPr lvl="1">
              <a:buNone/>
            </a:pPr>
            <a:r>
              <a:rPr lang="en-CA" sz="1400" dirty="0" smtClean="0">
                <a:latin typeface="+mj-lt"/>
              </a:rPr>
              <a:t>Use this database to find computer-related product introductions, news and reviews in areas such as hardware, software, electronics, engineering, communications and the application of technology. </a:t>
            </a:r>
          </a:p>
          <a:p>
            <a:pPr lvl="1">
              <a:buNone/>
            </a:pPr>
            <a:endParaRPr lang="en-CA" sz="1050" dirty="0" smtClean="0">
              <a:latin typeface="+mj-lt"/>
            </a:endParaRPr>
          </a:p>
          <a:p>
            <a:pPr lvl="1">
              <a:buNone/>
            </a:pPr>
            <a:endParaRPr lang="en-CA" sz="1050" dirty="0" smtClean="0">
              <a:latin typeface="+mj-lt"/>
            </a:endParaRPr>
          </a:p>
          <a:p>
            <a:endParaRPr lang="en-CA" sz="1050" dirty="0">
              <a:latin typeface="+mj-lt"/>
            </a:endParaRPr>
          </a:p>
        </p:txBody>
      </p:sp>
      <p:pic>
        <p:nvPicPr>
          <p:cNvPr id="5" name="Picture 4" descr="Can Per.jpg"/>
          <p:cNvPicPr>
            <a:picLocks noChangeAspect="1"/>
          </p:cNvPicPr>
          <p:nvPr/>
        </p:nvPicPr>
        <p:blipFill>
          <a:blip r:embed="rId2"/>
          <a:stretch>
            <a:fillRect/>
          </a:stretch>
        </p:blipFill>
        <p:spPr>
          <a:xfrm>
            <a:off x="4754593" y="1415719"/>
            <a:ext cx="3889373" cy="2299033"/>
          </a:xfrm>
          <a:prstGeom prst="rect">
            <a:avLst/>
          </a:prstGeom>
        </p:spPr>
      </p:pic>
      <p:pic>
        <p:nvPicPr>
          <p:cNvPr id="6" name="Picture 5" descr="CompDB.jpg"/>
          <p:cNvPicPr>
            <a:picLocks noChangeAspect="1"/>
          </p:cNvPicPr>
          <p:nvPr/>
        </p:nvPicPr>
        <p:blipFill>
          <a:blip r:embed="rId3"/>
          <a:stretch>
            <a:fillRect/>
          </a:stretch>
        </p:blipFill>
        <p:spPr>
          <a:xfrm>
            <a:off x="4786314" y="4144570"/>
            <a:ext cx="3917720" cy="2427702"/>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Gale Databases</a:t>
            </a:r>
            <a:endParaRPr lang="en-CA" dirty="0"/>
          </a:p>
        </p:txBody>
      </p:sp>
      <p:sp>
        <p:nvSpPr>
          <p:cNvPr id="4" name="TextBox 3"/>
          <p:cNvSpPr txBox="1"/>
          <p:nvPr/>
        </p:nvSpPr>
        <p:spPr>
          <a:xfrm>
            <a:off x="285720" y="1928802"/>
            <a:ext cx="5214974" cy="4154984"/>
          </a:xfrm>
          <a:prstGeom prst="rect">
            <a:avLst/>
          </a:prstGeom>
          <a:noFill/>
        </p:spPr>
        <p:txBody>
          <a:bodyPr wrap="square" rtlCol="0">
            <a:spAutoFit/>
          </a:bodyPr>
          <a:lstStyle/>
          <a:p>
            <a:pPr lvl="1">
              <a:buNone/>
            </a:pPr>
            <a:r>
              <a:rPr lang="en-US" b="1" dirty="0" smtClean="0">
                <a:latin typeface="+mj-lt"/>
              </a:rPr>
              <a:t>Discovering Collection</a:t>
            </a:r>
          </a:p>
          <a:p>
            <a:pPr lvl="1">
              <a:buNone/>
            </a:pPr>
            <a:r>
              <a:rPr lang="en-CA" sz="1400" dirty="0" smtClean="0">
                <a:latin typeface="+mj-lt"/>
              </a:rPr>
              <a:t>The Discovering Collection provides quick access to accurate information via an intuitive interface that takes the guesswork out of research. Gale's  Discovering Collection allows students to get the "whole picture" on any curriculum topic. It has award-winning reference content to help students develop their critical-thinking skills by placing people, places, events and primary documents in context. </a:t>
            </a:r>
          </a:p>
          <a:p>
            <a:pPr lvl="1">
              <a:buNone/>
            </a:pPr>
            <a:endParaRPr lang="en-CA" sz="1400" dirty="0" smtClean="0">
              <a:latin typeface="+mj-lt"/>
            </a:endParaRPr>
          </a:p>
          <a:p>
            <a:pPr lvl="1">
              <a:buNone/>
            </a:pPr>
            <a:endParaRPr lang="en-CA" sz="1400" dirty="0" smtClean="0">
              <a:latin typeface="+mj-lt"/>
            </a:endParaRPr>
          </a:p>
          <a:p>
            <a:pPr lvl="1">
              <a:buNone/>
            </a:pPr>
            <a:endParaRPr lang="en-CA" sz="1400" dirty="0" smtClean="0">
              <a:latin typeface="+mj-lt"/>
            </a:endParaRPr>
          </a:p>
          <a:p>
            <a:pPr lvl="1">
              <a:buNone/>
            </a:pPr>
            <a:endParaRPr lang="en-CA" sz="1400" dirty="0" smtClean="0">
              <a:latin typeface="+mj-lt"/>
            </a:endParaRPr>
          </a:p>
          <a:p>
            <a:pPr lvl="1">
              <a:buNone/>
            </a:pPr>
            <a:r>
              <a:rPr lang="en-US" b="1" dirty="0" smtClean="0">
                <a:latin typeface="+mj-lt"/>
              </a:rPr>
              <a:t>Expanded Academic ASAP</a:t>
            </a:r>
          </a:p>
          <a:p>
            <a:pPr lvl="1">
              <a:buNone/>
            </a:pPr>
            <a:r>
              <a:rPr lang="en-CA" sz="1400" dirty="0" smtClean="0">
                <a:latin typeface="+mj-lt"/>
              </a:rPr>
              <a:t>From arts and the humanities to social sciences, science and technology, this database meets research needs across all academic disciplines. Access scholarly journals, news magazines, and newspapers - many with full text and images! </a:t>
            </a:r>
          </a:p>
          <a:p>
            <a:endParaRPr lang="en-CA" dirty="0"/>
          </a:p>
        </p:txBody>
      </p:sp>
      <p:pic>
        <p:nvPicPr>
          <p:cNvPr id="6" name="Picture 5" descr="discovering.jpg"/>
          <p:cNvPicPr>
            <a:picLocks noChangeAspect="1"/>
          </p:cNvPicPr>
          <p:nvPr/>
        </p:nvPicPr>
        <p:blipFill>
          <a:blip r:embed="rId2"/>
          <a:stretch>
            <a:fillRect/>
          </a:stretch>
        </p:blipFill>
        <p:spPr>
          <a:xfrm>
            <a:off x="5857884" y="991647"/>
            <a:ext cx="3000396" cy="2822719"/>
          </a:xfrm>
          <a:prstGeom prst="rect">
            <a:avLst/>
          </a:prstGeom>
        </p:spPr>
      </p:pic>
      <p:pic>
        <p:nvPicPr>
          <p:cNvPr id="7" name="Picture 6" descr="academicASAP.jpg"/>
          <p:cNvPicPr>
            <a:picLocks noChangeAspect="1"/>
          </p:cNvPicPr>
          <p:nvPr/>
        </p:nvPicPr>
        <p:blipFill>
          <a:blip r:embed="rId3"/>
          <a:stretch>
            <a:fillRect/>
          </a:stretch>
        </p:blipFill>
        <p:spPr>
          <a:xfrm>
            <a:off x="5429256" y="4071942"/>
            <a:ext cx="3509570" cy="221455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Gale Databases</a:t>
            </a:r>
            <a:endParaRPr lang="en-CA" dirty="0"/>
          </a:p>
        </p:txBody>
      </p:sp>
      <p:sp>
        <p:nvSpPr>
          <p:cNvPr id="3" name="Content Placeholder 2"/>
          <p:cNvSpPr>
            <a:spLocks noGrp="1"/>
          </p:cNvSpPr>
          <p:nvPr>
            <p:ph idx="1"/>
          </p:nvPr>
        </p:nvSpPr>
        <p:spPr>
          <a:xfrm>
            <a:off x="457200" y="1935480"/>
            <a:ext cx="4186238" cy="4389120"/>
          </a:xfrm>
        </p:spPr>
        <p:txBody>
          <a:bodyPr>
            <a:normAutofit/>
          </a:bodyPr>
          <a:lstStyle/>
          <a:p>
            <a:pPr lvl="1">
              <a:buNone/>
            </a:pPr>
            <a:endParaRPr lang="en-CA" dirty="0" smtClean="0"/>
          </a:p>
          <a:p>
            <a:endParaRPr lang="en-CA" dirty="0"/>
          </a:p>
        </p:txBody>
      </p:sp>
      <p:pic>
        <p:nvPicPr>
          <p:cNvPr id="5" name="Picture 4" descr="GenRefCentre.jpg"/>
          <p:cNvPicPr>
            <a:picLocks noChangeAspect="1"/>
          </p:cNvPicPr>
          <p:nvPr/>
        </p:nvPicPr>
        <p:blipFill>
          <a:blip r:embed="rId3"/>
          <a:stretch>
            <a:fillRect/>
          </a:stretch>
        </p:blipFill>
        <p:spPr>
          <a:xfrm>
            <a:off x="5000628" y="1142984"/>
            <a:ext cx="3822235" cy="2267498"/>
          </a:xfrm>
          <a:prstGeom prst="rect">
            <a:avLst/>
          </a:prstGeom>
        </p:spPr>
      </p:pic>
      <p:pic>
        <p:nvPicPr>
          <p:cNvPr id="6" name="Picture 5" descr="infotracNews.jpg"/>
          <p:cNvPicPr>
            <a:picLocks noChangeAspect="1"/>
          </p:cNvPicPr>
          <p:nvPr/>
        </p:nvPicPr>
        <p:blipFill>
          <a:blip r:embed="rId4"/>
          <a:stretch>
            <a:fillRect/>
          </a:stretch>
        </p:blipFill>
        <p:spPr>
          <a:xfrm>
            <a:off x="5000628" y="3737237"/>
            <a:ext cx="3857652" cy="2643441"/>
          </a:xfrm>
          <a:prstGeom prst="rect">
            <a:avLst/>
          </a:prstGeom>
        </p:spPr>
      </p:pic>
      <p:sp>
        <p:nvSpPr>
          <p:cNvPr id="7" name="TextBox 6"/>
          <p:cNvSpPr txBox="1"/>
          <p:nvPr/>
        </p:nvSpPr>
        <p:spPr>
          <a:xfrm>
            <a:off x="142844" y="1857365"/>
            <a:ext cx="4714908" cy="4832092"/>
          </a:xfrm>
          <a:prstGeom prst="rect">
            <a:avLst/>
          </a:prstGeom>
          <a:noFill/>
        </p:spPr>
        <p:txBody>
          <a:bodyPr wrap="square" rtlCol="0">
            <a:spAutoFit/>
          </a:bodyPr>
          <a:lstStyle/>
          <a:p>
            <a:pPr lvl="1">
              <a:buNone/>
            </a:pPr>
            <a:r>
              <a:rPr lang="en-US" sz="1400" b="1" dirty="0" smtClean="0">
                <a:latin typeface="+mj-lt"/>
              </a:rPr>
              <a:t>General Reference Centre Gold</a:t>
            </a:r>
          </a:p>
          <a:p>
            <a:pPr lvl="1">
              <a:buNone/>
            </a:pPr>
            <a:r>
              <a:rPr lang="en-CA" sz="1400" dirty="0" smtClean="0">
                <a:latin typeface="+mj-lt"/>
              </a:rPr>
              <a:t>A general interest database that integrates a variety of sources - newspapers, reference books, magazines, and trade publications. Find articles on current events, popular culture, business and industry trends, the arts and sciences, sports, hobbies, and more. </a:t>
            </a:r>
          </a:p>
          <a:p>
            <a:pPr lvl="1">
              <a:buNone/>
            </a:pPr>
            <a:endParaRPr lang="en-CA" sz="1400" dirty="0" smtClean="0">
              <a:latin typeface="+mj-lt"/>
            </a:endParaRPr>
          </a:p>
          <a:p>
            <a:pPr lvl="1">
              <a:buNone/>
            </a:pPr>
            <a:endParaRPr lang="en-CA" sz="1400" dirty="0" smtClean="0">
              <a:latin typeface="+mj-lt"/>
            </a:endParaRPr>
          </a:p>
          <a:p>
            <a:pPr lvl="1">
              <a:buNone/>
            </a:pPr>
            <a:endParaRPr lang="en-CA" sz="1400" dirty="0" smtClean="0">
              <a:latin typeface="+mj-lt"/>
            </a:endParaRPr>
          </a:p>
          <a:p>
            <a:pPr lvl="1">
              <a:buNone/>
            </a:pPr>
            <a:r>
              <a:rPr lang="en-US" sz="1400" b="1" dirty="0" smtClean="0">
                <a:latin typeface="+mj-lt"/>
              </a:rPr>
              <a:t>Info </a:t>
            </a:r>
            <a:r>
              <a:rPr lang="en-US" sz="1400" b="1" dirty="0" err="1" smtClean="0">
                <a:latin typeface="+mj-lt"/>
              </a:rPr>
              <a:t>TracNewstand</a:t>
            </a:r>
            <a:endParaRPr lang="en-US" sz="1400" b="1" dirty="0" smtClean="0">
              <a:latin typeface="+mj-lt"/>
            </a:endParaRPr>
          </a:p>
          <a:p>
            <a:pPr lvl="1">
              <a:buNone/>
            </a:pPr>
            <a:r>
              <a:rPr lang="en-CA" sz="1400" dirty="0" err="1" smtClean="0">
                <a:latin typeface="+mj-lt"/>
              </a:rPr>
              <a:t>InfoTrac</a:t>
            </a:r>
            <a:r>
              <a:rPr lang="en-CA" sz="1400" dirty="0" smtClean="0">
                <a:latin typeface="+mj-lt"/>
              </a:rPr>
              <a:t> Newsstand is an innovative Web-based full-text newspaper database which allows users to search articles instantly by title, headline, date, newspaper section or other assigned fields. Finally, a one-stop source for the day's news and searchable archives. You can customize your online newspaper database features including search options. With </a:t>
            </a:r>
            <a:r>
              <a:rPr lang="en-CA" sz="1400" dirty="0" err="1" smtClean="0">
                <a:latin typeface="+mj-lt"/>
              </a:rPr>
              <a:t>InfoTrac</a:t>
            </a:r>
            <a:r>
              <a:rPr lang="en-CA" sz="1400" dirty="0" smtClean="0">
                <a:latin typeface="+mj-lt"/>
              </a:rPr>
              <a:t> Newsstand, you can search a collection of thousands of national, international, state and local newspapers, then select your own screen appearance, search options and results format. </a:t>
            </a:r>
          </a:p>
          <a:p>
            <a:endParaRPr lang="en-CA" sz="1400" dirty="0">
              <a:latin typeface="+mj-l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938</TotalTime>
  <Words>3028</Words>
  <Application>Microsoft Office PowerPoint</Application>
  <PresentationFormat>On-screen Show (4:3)</PresentationFormat>
  <Paragraphs>190</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Flow</vt:lpstr>
      <vt:lpstr>eResources</vt:lpstr>
      <vt:lpstr>Objective</vt:lpstr>
      <vt:lpstr>The Website</vt:lpstr>
      <vt:lpstr>Important Links</vt:lpstr>
      <vt:lpstr>Catalogue</vt:lpstr>
      <vt:lpstr>Research</vt:lpstr>
      <vt:lpstr>Gale Databases</vt:lpstr>
      <vt:lpstr>Gale Databases</vt:lpstr>
      <vt:lpstr>Gale Databases</vt:lpstr>
      <vt:lpstr>Gale Database</vt:lpstr>
      <vt:lpstr>Career Cruising</vt:lpstr>
      <vt:lpstr>Ancestry.com</vt:lpstr>
      <vt:lpstr>Ancestry.com</vt:lpstr>
      <vt:lpstr>Ancestry.com</vt:lpstr>
      <vt:lpstr>Ancestry.com</vt:lpstr>
      <vt:lpstr>Ancestry.com </vt:lpstr>
      <vt:lpstr>Consumer Reports</vt:lpstr>
      <vt:lpstr>Consumer Reports</vt:lpstr>
      <vt:lpstr>Tumblebook Library</vt:lpstr>
      <vt:lpstr>Teen Health and Wellness</vt:lpstr>
      <vt:lpstr>eLibrary Elementary Barcode Access</vt:lpstr>
      <vt:lpstr>EBSCOhost</vt:lpstr>
      <vt:lpstr>EBSCOhost</vt:lpstr>
      <vt:lpstr>Download Audiobooks/eBooks</vt:lpstr>
      <vt:lpstr>Audiobooks and eBooks</vt:lpstr>
      <vt:lpstr>Audiobooks and eBooks</vt:lpstr>
      <vt:lpstr>Audiobooks and eBooks</vt:lpstr>
      <vt:lpstr>Audiobooks and eBooks</vt:lpstr>
      <vt:lpstr>Audiobooks and eBooks</vt:lpstr>
      <vt:lpstr>Audiobooks and eBooks</vt:lpstr>
      <vt:lpstr>Audiobooks and eBooks</vt:lpstr>
      <vt:lpstr>Audiobooks and eBooks</vt:lpstr>
      <vt:lpstr>Audiobooks and eBooks </vt:lpstr>
      <vt:lpstr>Audiobooks and eBooks</vt:lpstr>
      <vt:lpstr>Audiobooks and eBooks</vt:lpstr>
      <vt:lpstr>Questions</vt:lpstr>
    </vt:vector>
  </TitlesOfParts>
  <Company>County of Bruce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eResources</dc:title>
  <dc:creator>library</dc:creator>
  <cp:lastModifiedBy>Julia</cp:lastModifiedBy>
  <cp:revision>89</cp:revision>
  <dcterms:created xsi:type="dcterms:W3CDTF">2011-11-03T12:23:54Z</dcterms:created>
  <dcterms:modified xsi:type="dcterms:W3CDTF">2012-01-30T20:08:44Z</dcterms:modified>
</cp:coreProperties>
</file>